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charts/chart1.xml" ContentType="application/vnd.openxmlformats-officedocument.drawingml.chart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charts/chart2.xml" ContentType="application/vnd.openxmlformats-officedocument.drawingml.chart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dc7023dedc349cb" /><Relationship Type="http://schemas.openxmlformats.org/officeDocument/2006/relationships/extended-properties" Target="/docProps/app.xml" Id="Rc2f543c0b21247b6" /><Relationship Type="http://schemas.openxmlformats.org/officeDocument/2006/relationships/officeDocument" Target="/ppt/presentation.xml" Id="R4b078ef6155c42e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746298fc8724b50"/>
  </p:sldMasterIdLst>
  <p:notesMasterIdLst>
    <p:notesMasterId xmlns:r="http://schemas.openxmlformats.org/officeDocument/2006/relationships" r:id="R06dc9df8374c43db"/>
  </p:notesMasterIdLst>
  <p:sldIdLst>
    <p:sldId xmlns:r="http://schemas.openxmlformats.org/officeDocument/2006/relationships" id="256" r:id="R85a08171b05b4ce0"/>
    <p:sldId xmlns:r="http://schemas.openxmlformats.org/officeDocument/2006/relationships" id="257" r:id="R3a70e1bd18d34f4a"/>
    <p:sldId xmlns:r="http://schemas.openxmlformats.org/officeDocument/2006/relationships" id="258" r:id="Rb060d827d87649ad"/>
    <p:sldId xmlns:r="http://schemas.openxmlformats.org/officeDocument/2006/relationships" id="259" r:id="R66a5b394ff5d4bd3"/>
    <p:sldId xmlns:r="http://schemas.openxmlformats.org/officeDocument/2006/relationships" id="260" r:id="R9419b5395300454d"/>
    <p:sldId xmlns:r="http://schemas.openxmlformats.org/officeDocument/2006/relationships" id="261" r:id="R07da820cd3514886"/>
    <p:sldId xmlns:r="http://schemas.openxmlformats.org/officeDocument/2006/relationships" id="262" r:id="R38f754511ee74706"/>
    <p:sldId xmlns:r="http://schemas.openxmlformats.org/officeDocument/2006/relationships" id="263" r:id="R06c8437917d345ee"/>
    <p:sldId xmlns:r="http://schemas.openxmlformats.org/officeDocument/2006/relationships" id="264" r:id="R75ae5a3f550a4168"/>
    <p:sldId xmlns:r="http://schemas.openxmlformats.org/officeDocument/2006/relationships" id="265" r:id="Redd39b13721a4a57"/>
    <p:sldId xmlns:r="http://schemas.openxmlformats.org/officeDocument/2006/relationships" id="266" r:id="Rdb9f52d057e745e3"/>
    <p:sldId xmlns:r="http://schemas.openxmlformats.org/officeDocument/2006/relationships" id="267" r:id="Ra2294ae6fa45476a"/>
    <p:sldId xmlns:r="http://schemas.openxmlformats.org/officeDocument/2006/relationships" id="268" r:id="R6be6624a0109477f"/>
    <p:sldId xmlns:r="http://schemas.openxmlformats.org/officeDocument/2006/relationships" id="269" r:id="Rcc42187fb26347c9"/>
    <p:sldId xmlns:r="http://schemas.openxmlformats.org/officeDocument/2006/relationships" id="270" r:id="Rf527252afbd54e63"/>
    <p:sldId xmlns:r="http://schemas.openxmlformats.org/officeDocument/2006/relationships" id="271" r:id="R137e99517fef44ed"/>
    <p:sldId xmlns:r="http://schemas.openxmlformats.org/officeDocument/2006/relationships" id="272" r:id="R483c3c14ad3e4d9f"/>
    <p:sldId xmlns:r="http://schemas.openxmlformats.org/officeDocument/2006/relationships" id="273" r:id="R444017ca4b5843a4"/>
    <p:sldId xmlns:r="http://schemas.openxmlformats.org/officeDocument/2006/relationships" id="274" r:id="R6dbc4ca3049c4a2c"/>
    <p:sldId xmlns:r="http://schemas.openxmlformats.org/officeDocument/2006/relationships" id="275" r:id="Re919be54d95c4a44"/>
    <p:sldId xmlns:r="http://schemas.openxmlformats.org/officeDocument/2006/relationships" id="276" r:id="R203e68aa2d11428f"/>
    <p:sldId xmlns:r="http://schemas.openxmlformats.org/officeDocument/2006/relationships" id="277" r:id="Rabd69aef1ef64b18"/>
    <p:sldId xmlns:r="http://schemas.openxmlformats.org/officeDocument/2006/relationships" id="278" r:id="Rbea474e64ead425c"/>
    <p:sldId xmlns:r="http://schemas.openxmlformats.org/officeDocument/2006/relationships" id="279" r:id="Rf49850bbde554f24"/>
    <p:sldId xmlns:r="http://schemas.openxmlformats.org/officeDocument/2006/relationships" id="280" r:id="R42c0d43163b34802"/>
    <p:sldId xmlns:r="http://schemas.openxmlformats.org/officeDocument/2006/relationships" id="281" r:id="R847c86cbd6a04af1"/>
    <p:sldId xmlns:r="http://schemas.openxmlformats.org/officeDocument/2006/relationships" id="282" r:id="R7b40da6ee7bd47b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b5b0f1f527e44a0" /><Relationship Type="http://schemas.openxmlformats.org/officeDocument/2006/relationships/slideMaster" Target="/ppt/slideMasters/slideMaster1.xml" Id="Rb746298fc8724b50" /><Relationship Type="http://schemas.openxmlformats.org/officeDocument/2006/relationships/notesMaster" Target="/ppt/notesMasters/notesMaster1.xml" Id="R06dc9df8374c43db" /><Relationship Type="http://schemas.openxmlformats.org/officeDocument/2006/relationships/presProps" Target="/ppt/presProps.xml" Id="R787cdfbc2a2944e5" /><Relationship Type="http://schemas.openxmlformats.org/officeDocument/2006/relationships/tableStyles" Target="/ppt/tableStyles.xml" Id="R08f1d11d259e43de" /><Relationship Type="http://schemas.openxmlformats.org/officeDocument/2006/relationships/slide" Target="/ppt/slides/slide1.xml" Id="R85a08171b05b4ce0" /><Relationship Type="http://schemas.openxmlformats.org/officeDocument/2006/relationships/slide" Target="/ppt/slides/slide2.xml" Id="R3a70e1bd18d34f4a" /><Relationship Type="http://schemas.openxmlformats.org/officeDocument/2006/relationships/slide" Target="/ppt/slides/slide3.xml" Id="Rb060d827d87649ad" /><Relationship Type="http://schemas.openxmlformats.org/officeDocument/2006/relationships/slide" Target="/ppt/slides/slide4.xml" Id="R66a5b394ff5d4bd3" /><Relationship Type="http://schemas.openxmlformats.org/officeDocument/2006/relationships/slide" Target="/ppt/slides/slide5.xml" Id="R9419b5395300454d" /><Relationship Type="http://schemas.openxmlformats.org/officeDocument/2006/relationships/slide" Target="/ppt/slides/slide6.xml" Id="R07da820cd3514886" /><Relationship Type="http://schemas.openxmlformats.org/officeDocument/2006/relationships/slide" Target="/ppt/slides/slide7.xml" Id="R38f754511ee74706" /><Relationship Type="http://schemas.openxmlformats.org/officeDocument/2006/relationships/slide" Target="/ppt/slides/slide8.xml" Id="R06c8437917d345ee" /><Relationship Type="http://schemas.openxmlformats.org/officeDocument/2006/relationships/slide" Target="/ppt/slides/slide9.xml" Id="R75ae5a3f550a4168" /><Relationship Type="http://schemas.openxmlformats.org/officeDocument/2006/relationships/slide" Target="/ppt/slides/slide10.xml" Id="Redd39b13721a4a57" /><Relationship Type="http://schemas.openxmlformats.org/officeDocument/2006/relationships/slide" Target="/ppt/slides/slide11.xml" Id="Rdb9f52d057e745e3" /><Relationship Type="http://schemas.openxmlformats.org/officeDocument/2006/relationships/slide" Target="/ppt/slides/slide12.xml" Id="Ra2294ae6fa45476a" /><Relationship Type="http://schemas.openxmlformats.org/officeDocument/2006/relationships/slide" Target="/ppt/slides/slide13.xml" Id="R6be6624a0109477f" /><Relationship Type="http://schemas.openxmlformats.org/officeDocument/2006/relationships/slide" Target="/ppt/slides/slide14.xml" Id="Rcc42187fb26347c9" /><Relationship Type="http://schemas.openxmlformats.org/officeDocument/2006/relationships/slide" Target="/ppt/slides/slide15.xml" Id="Rf527252afbd54e63" /><Relationship Type="http://schemas.openxmlformats.org/officeDocument/2006/relationships/slide" Target="/ppt/slides/slide16.xml" Id="R137e99517fef44ed" /><Relationship Type="http://schemas.openxmlformats.org/officeDocument/2006/relationships/slide" Target="/ppt/slides/slide17.xml" Id="R483c3c14ad3e4d9f" /><Relationship Type="http://schemas.openxmlformats.org/officeDocument/2006/relationships/slide" Target="/ppt/slides/slide18.xml" Id="R444017ca4b5843a4" /><Relationship Type="http://schemas.openxmlformats.org/officeDocument/2006/relationships/slide" Target="/ppt/slides/slide19.xml" Id="R6dbc4ca3049c4a2c" /><Relationship Type="http://schemas.openxmlformats.org/officeDocument/2006/relationships/slide" Target="/ppt/slides/slide20.xml" Id="Re919be54d95c4a44" /><Relationship Type="http://schemas.openxmlformats.org/officeDocument/2006/relationships/slide" Target="/ppt/slides/slide21.xml" Id="R203e68aa2d11428f" /><Relationship Type="http://schemas.openxmlformats.org/officeDocument/2006/relationships/slide" Target="/ppt/slides/slide22.xml" Id="Rabd69aef1ef64b18" /><Relationship Type="http://schemas.openxmlformats.org/officeDocument/2006/relationships/slide" Target="/ppt/slides/slide23.xml" Id="Rbea474e64ead425c" /><Relationship Type="http://schemas.openxmlformats.org/officeDocument/2006/relationships/slide" Target="/ppt/slides/slide24.xml" Id="Rf49850bbde554f24" /><Relationship Type="http://schemas.openxmlformats.org/officeDocument/2006/relationships/slide" Target="/ppt/slides/slide25.xml" Id="R42c0d43163b34802" /><Relationship Type="http://schemas.openxmlformats.org/officeDocument/2006/relationships/slide" Target="/ppt/slides/slide26.xml" Id="R847c86cbd6a04af1" /><Relationship Type="http://schemas.openxmlformats.org/officeDocument/2006/relationships/slide" Target="/ppt/slides/slide27.xml" Id="R7b40da6ee7bd47b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78aa553b0fd4ce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5a02164b4b49ac" /><Relationship Type="http://schemas.openxmlformats.org/officeDocument/2006/relationships/notesMaster" Target="/ppt/notesMasters/notesMaster1.xml" Id="R72cd340cfa4b4bc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090114703094ae7" /><Relationship Type="http://schemas.openxmlformats.org/officeDocument/2006/relationships/notesMaster" Target="/ppt/notesMasters/notesMaster1.xml" Id="Rf1130177086f4f2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3ba1fd6382d4cd1" /><Relationship Type="http://schemas.openxmlformats.org/officeDocument/2006/relationships/notesMaster" Target="/ppt/notesMasters/notesMaster1.xml" Id="R2c995187402d4c7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11878589837423f" /><Relationship Type="http://schemas.openxmlformats.org/officeDocument/2006/relationships/notesMaster" Target="/ppt/notesMasters/notesMaster1.xml" Id="R60e6ee58311a4f2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89955d7a2e54fe1" /><Relationship Type="http://schemas.openxmlformats.org/officeDocument/2006/relationships/notesMaster" Target="/ppt/notesMasters/notesMaster1.xml" Id="R7a0c240a00b34fe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f7195a978514c5e" /><Relationship Type="http://schemas.openxmlformats.org/officeDocument/2006/relationships/notesMaster" Target="/ppt/notesMasters/notesMaster1.xml" Id="R015bc2a8975244c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6f5e73c10164e58" /><Relationship Type="http://schemas.openxmlformats.org/officeDocument/2006/relationships/notesMaster" Target="/ppt/notesMasters/notesMaster1.xml" Id="R8f0f53e3081042a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f1f1330b7474030" /><Relationship Type="http://schemas.openxmlformats.org/officeDocument/2006/relationships/notesMaster" Target="/ppt/notesMasters/notesMaster1.xml" Id="Rd91e70d088724cb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94ec15e63554ee2" /><Relationship Type="http://schemas.openxmlformats.org/officeDocument/2006/relationships/notesMaster" Target="/ppt/notesMasters/notesMaster1.xml" Id="Re4cb8ca153e147d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f84fed209bd450b" /><Relationship Type="http://schemas.openxmlformats.org/officeDocument/2006/relationships/notesMaster" Target="/ppt/notesMasters/notesMaster1.xml" Id="R16a6b2b26fc9461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bb2e8d7e63b4e7e" /><Relationship Type="http://schemas.openxmlformats.org/officeDocument/2006/relationships/notesMaster" Target="/ppt/notesMasters/notesMaster1.xml" Id="Rd7504ba44792403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7127ea1f6a24464" /><Relationship Type="http://schemas.openxmlformats.org/officeDocument/2006/relationships/notesMaster" Target="/ppt/notesMasters/notesMaster1.xml" Id="R7355837d98424cf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ddb147f18c94f5c" /><Relationship Type="http://schemas.openxmlformats.org/officeDocument/2006/relationships/notesMaster" Target="/ppt/notesMasters/notesMaster1.xml" Id="Ra3df509f22b24ae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cf4eb1d06b5430c" /><Relationship Type="http://schemas.openxmlformats.org/officeDocument/2006/relationships/notesMaster" Target="/ppt/notesMasters/notesMaster1.xml" Id="R24f3e95324354aa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edc30dfc68c4aaa" /><Relationship Type="http://schemas.openxmlformats.org/officeDocument/2006/relationships/notesMaster" Target="/ppt/notesMasters/notesMaster1.xml" Id="Red81c68b7dc8419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669a3b5388c4dd3" /><Relationship Type="http://schemas.openxmlformats.org/officeDocument/2006/relationships/notesMaster" Target="/ppt/notesMasters/notesMaster1.xml" Id="R7ba85246778c433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edded52d8914c46" /><Relationship Type="http://schemas.openxmlformats.org/officeDocument/2006/relationships/notesMaster" Target="/ppt/notesMasters/notesMaster1.xml" Id="R0ae9b2dc14f542c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30dfe4d0e90417d" /><Relationship Type="http://schemas.openxmlformats.org/officeDocument/2006/relationships/notesMaster" Target="/ppt/notesMasters/notesMaster1.xml" Id="Reda430f1c7ae41b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811a7530ce547cb" /><Relationship Type="http://schemas.openxmlformats.org/officeDocument/2006/relationships/notesMaster" Target="/ppt/notesMasters/notesMaster1.xml" Id="R92eccbc96186483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6564f271cc44c83" /><Relationship Type="http://schemas.openxmlformats.org/officeDocument/2006/relationships/notesMaster" Target="/ppt/notesMasters/notesMaster1.xml" Id="Rdccf168714b547d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9189431d3e44224" /><Relationship Type="http://schemas.openxmlformats.org/officeDocument/2006/relationships/notesMaster" Target="/ppt/notesMasters/notesMaster1.xml" Id="R1e33eb1707524ff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e03c4a1275f4d9f" /><Relationship Type="http://schemas.openxmlformats.org/officeDocument/2006/relationships/notesMaster" Target="/ppt/notesMasters/notesMaster1.xml" Id="Rca98d44e54064f9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0fd92e8a26b44bc" /><Relationship Type="http://schemas.openxmlformats.org/officeDocument/2006/relationships/notesMaster" Target="/ppt/notesMasters/notesMaster1.xml" Id="R93afa5aee60e4ce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829be89d3574e34" /><Relationship Type="http://schemas.openxmlformats.org/officeDocument/2006/relationships/notesMaster" Target="/ppt/notesMasters/notesMaster1.xml" Id="R570b85f49d14441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495edfc643841cf" /><Relationship Type="http://schemas.openxmlformats.org/officeDocument/2006/relationships/notesMaster" Target="/ppt/notesMasters/notesMaster1.xml" Id="Red1020e2b7df4ae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fd7d303b7b644ab" /><Relationship Type="http://schemas.openxmlformats.org/officeDocument/2006/relationships/notesMaster" Target="/ppt/notesMasters/notesMaster1.xml" Id="R91013ba58a43478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a123cc7226c434f" /><Relationship Type="http://schemas.openxmlformats.org/officeDocument/2006/relationships/notesMaster" Target="/ppt/notesMasters/notesMaster1.xml" Id="Re9b4c7926b3f440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표지 이미지는 AI 생성 연출이며 실제 판매품이나 감정 등급을 나타내지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Changing a Diamond’s Color</a:t>
            </a:r>
          </a:p>
          <a:p xmlns:a="http://schemas.openxmlformats.org/drawingml/2006/main">
            <a:r>
              <a:t>https://4cs.gia.edu/en-us/blog/changing-diamonds-color/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Lab-Grown Diamond Jewelry</a:t>
            </a:r>
          </a:p>
          <a:p xmlns:a="http://schemas.openxmlformats.org/drawingml/2006/main">
            <a:r>
              <a:t>https://4cs.gia.edu/en-us/blog/what-are-synthetic-diamonds/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The Magic of Colored Diamonds</a:t>
            </a:r>
          </a:p>
          <a:p xmlns:a="http://schemas.openxmlformats.org/drawingml/2006/main">
            <a:r>
              <a:t>https://www.gia.edu/gia-news-research-worlds-fascination-fancy-colored-diamonds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Why are Pink Diamonds Pink?</a:t>
            </a:r>
          </a:p>
          <a:p xmlns:a="http://schemas.openxmlformats.org/drawingml/2006/main">
            <a:r>
              <a:t>https://www.gia.edu/gia-news-research/why-pink-diamonds-pink-gia-researchers-dive-deep-into-crystal-structure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The Magic of Colored Diamonds</a:t>
            </a:r>
          </a:p>
          <a:p xmlns:a="http://schemas.openxmlformats.org/drawingml/2006/main">
            <a:r>
              <a:t>https://www.gia.edu/gia-news-research-worlds-fascination-fancy-colored-diamonds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Why are Pink Diamonds Pink?</a:t>
            </a:r>
          </a:p>
          <a:p xmlns:a="http://schemas.openxmlformats.org/drawingml/2006/main">
            <a:r>
              <a:t>https://www.gia.edu/gia-news-research/why-pink-diamonds-pink-gia-researchers-dive-deep-into-crystal-structure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The Magic of Colored Diamonds</a:t>
            </a:r>
          </a:p>
          <a:p xmlns:a="http://schemas.openxmlformats.org/drawingml/2006/main">
            <a:r>
              <a:t>https://www.gia.edu/gia-news-research-worlds-fascination-fancy-colored-diamonds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Why are Pink Diamonds Pink?</a:t>
            </a:r>
          </a:p>
          <a:p xmlns:a="http://schemas.openxmlformats.org/drawingml/2006/main">
            <a:r>
              <a:t>https://www.gia.edu/gia-news-research/why-pink-diamonds-pink-gia-researchers-dive-deep-into-crystal-structure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Changing a Diamond’s Color</a:t>
            </a:r>
          </a:p>
          <a:p xmlns:a="http://schemas.openxmlformats.org/drawingml/2006/main">
            <a:r>
              <a:t>https://4cs.gia.edu/en-us/blog/changing-diamonds-color/</a:t>
            </a:r>
          </a:p>
          <a:p xmlns:a="http://schemas.openxmlformats.org/drawingml/2006/main">
            <a:r>
              <a:t>NV 센터 자료: https://my.gia.edu/gia-website/gems-gemology/spring-2010-pink-cvd-diamonds-wang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Lab-Grown Diamond Jewelry</a:t>
            </a:r>
          </a:p>
          <a:p xmlns:a="http://schemas.openxmlformats.org/drawingml/2006/main">
            <a:r>
              <a:t>https://4cs.gia.edu/en-us/blog/what-are-synthetic-diamonds/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Laboratory-Grown Diamonds: An Update (2024)</a:t>
            </a:r>
          </a:p>
          <a:p xmlns:a="http://schemas.openxmlformats.org/drawingml/2006/main">
            <a:r>
              <a:t>https://www.gia.edu/gems-gemology/summer-2024-gia-update-on-laboratory-grown-diamonds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Lab-Grown Diamond Jewelry</a:t>
            </a:r>
          </a:p>
          <a:p xmlns:a="http://schemas.openxmlformats.org/drawingml/2006/main">
            <a:r>
              <a:t>https://4cs.gia.edu/en-us/blog/what-are-synthetic-diamonds/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Strongly Colored Pink CVD Lab-Grown Diamonds</a:t>
            </a:r>
          </a:p>
          <a:p xmlns:a="http://schemas.openxmlformats.org/drawingml/2006/main">
            <a:r>
              <a:t>https://my.gia.edu/gia-website/gems-gemology/spring-2010-pink-cvd-diamonds-wang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Strongly Colored Pink CVD Lab-Grown Diamonds</a:t>
            </a:r>
          </a:p>
          <a:p xmlns:a="http://schemas.openxmlformats.org/drawingml/2006/main">
            <a:r>
              <a:t>https://my.gia.edu/gia-website/gems-gemology/spring-2010-pink-cvd-diamonds-wang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Changing a Diamond’s Color</a:t>
            </a:r>
          </a:p>
          <a:p xmlns:a="http://schemas.openxmlformats.org/drawingml/2006/main">
            <a:r>
              <a:t>https://4cs.gia.edu/en-us/blog/changing-diamonds-color/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Fancy Color Diamond Description</a:t>
            </a:r>
          </a:p>
          <a:p xmlns:a="http://schemas.openxmlformats.org/drawingml/2006/main">
            <a:r>
              <a:t>https://www.gia.edu/fancy-color-diamond-description</a:t>
            </a:r>
          </a:p>
          <a:p xmlns:a="http://schemas.openxmlformats.org/drawingml/2006/main">
            <a:r>
              <a:t>랩그로운 가격 구조 설명은 공정에 기반한 실무 해석입니다. 컬러별 보편 가격 배수나 현재 도매 시세를 제시하지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Fancy Color Diamond Quality Factors</a:t>
            </a:r>
          </a:p>
          <a:p xmlns:a="http://schemas.openxmlformats.org/drawingml/2006/main">
            <a:r>
              <a:t>https://www.gia.edu/fancy-color-diamond-quality-factor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Fancy Color Diamond Description</a:t>
            </a:r>
          </a:p>
          <a:p xmlns:a="http://schemas.openxmlformats.org/drawingml/2006/main">
            <a:r>
              <a:t>https://www.gia.edu/fancy-color-diamond-description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Colored Diamond Color Reference Charts</a:t>
            </a:r>
          </a:p>
          <a:p xmlns:a="http://schemas.openxmlformats.org/drawingml/2006/main">
            <a:r>
              <a:t>https://www.gia.edu/doc/ColDiaChartBklt.pdf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Colored Diamond Color Reference Charts</a:t>
            </a:r>
          </a:p>
          <a:p xmlns:a="http://schemas.openxmlformats.org/drawingml/2006/main">
            <a:r>
              <a:t>https://www.gia.edu/doc/ColDiaChartBklt.pdf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Fancy Color Diamond Quality Factors</a:t>
            </a:r>
          </a:p>
          <a:p xmlns:a="http://schemas.openxmlformats.org/drawingml/2006/main">
            <a:r>
              <a:t>https://www.gia.edu/fancy-color-diamond-quality-factor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Fancy Color Diamond Quality Factors</a:t>
            </a:r>
          </a:p>
          <a:p xmlns:a="http://schemas.openxmlformats.org/drawingml/2006/main">
            <a:r>
              <a:t>https://www.gia.edu/fancy-color-diamond-quality-factor</a:t>
            </a:r>
          </a:p>
          <a:p xmlns:a="http://schemas.openxmlformats.org/drawingml/2006/main">
            <a:r>
              <a:t>중성 배경·동일 조명·세팅 비교는 고객용 실무 점검 제안입니다. 사진만으로 등급을 확정할 수 없습니다.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Lab-Grown Diamond Jewelry</a:t>
            </a:r>
          </a:p>
          <a:p xmlns:a="http://schemas.openxmlformats.org/drawingml/2006/main">
            <a:r>
              <a:t>https://4cs.gia.edu/en-us/blog/what-are-synthetic-diamonds/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Laboratory-Grown Diamonds: An Update (2024)</a:t>
            </a:r>
          </a:p>
          <a:p xmlns:a="http://schemas.openxmlformats.org/drawingml/2006/main">
            <a:r>
              <a:t>https://www.gia.edu/gems-gemology/summer-2024-gia-update-on-laboratory-grown-diamonds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Laboratory-Grown Diamond Services</a:t>
            </a:r>
          </a:p>
          <a:p xmlns:a="http://schemas.openxmlformats.org/drawingml/2006/main">
            <a:r>
              <a:t>https://www.gia.edu/gem-lab-service/laboratory-grown-diamond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The Magic of Colored Diamonds</a:t>
            </a:r>
          </a:p>
          <a:p xmlns:a="http://schemas.openxmlformats.org/drawingml/2006/main">
            <a:r>
              <a:t>https://www.gia.edu/gia-news-research-worlds-fascination-fancy-colored-diamonds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World Bank WITS / UN Comtrade, 2024, HS 1988/92 710239</a:t>
            </a:r>
          </a:p>
          <a:p xmlns:a="http://schemas.openxmlformats.org/drawingml/2006/main">
            <a:r>
              <a:t>https://wits.worldbank.org/trade/comtrade/en/country/ALL/year/2024/tradeflow/Imports/partner/WLD/product/710239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FCRF, FCDI Q2 2026, 2026-08-01 발표</a:t>
            </a:r>
          </a:p>
          <a:p xmlns:a="http://schemas.openxmlformats.org/drawingml/2006/main">
            <a:r>
              <a:t>https://www.fcresearch.org/press-releases/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World Bank WITS / UN Comtrade, 2024, HS 1988/92 710239</a:t>
            </a:r>
          </a:p>
          <a:p xmlns:a="http://schemas.openxmlformats.org/drawingml/2006/main">
            <a:r>
              <a:t>https://wits.worldbank.org/trade/comtrade/en/country/ALL/year/2024/tradeflow/Imports/partner/WLD/product/710239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Natural Earth, 1:110m Admin 0, public domain</a:t>
            </a:r>
          </a:p>
          <a:p xmlns:a="http://schemas.openxmlformats.org/drawingml/2006/main">
            <a:r>
              <a:t>https://www.naturalearthdata.com/about/terms-of-use/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World Bank WITS / UN Comtrade, 2024, HS 1988/92 710239</a:t>
            </a:r>
          </a:p>
          <a:p xmlns:a="http://schemas.openxmlformats.org/drawingml/2006/main">
            <a:r>
              <a:t>https://wits.worldbank.org/trade/comtrade/en/country/ALL/year/2024/tradeflow/Imports/partner/WLD/product/710239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World Bank WITS / UN Comtrade, 2024, HS 1988/92 710239</a:t>
            </a:r>
          </a:p>
          <a:p xmlns:a="http://schemas.openxmlformats.org/drawingml/2006/main">
            <a:r>
              <a:t>https://wits.worldbank.org/trade/comtrade/en/country/ALL/year/2024/tradeflow/Imports/partner/WLD/product/710239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FCRF, FCDI Q2 2026, 2026-08-01 발표</a:t>
            </a:r>
          </a:p>
          <a:p xmlns:a="http://schemas.openxmlformats.org/drawingml/2006/main">
            <a:r>
              <a:t>https://www.fcresearch.org/press-releases/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FCRF, FCDI Q2 2026, 2026-08-01 발표</a:t>
            </a:r>
          </a:p>
          <a:p xmlns:a="http://schemas.openxmlformats.org/drawingml/2006/main">
            <a:r>
              <a:t>https://www.fcresearch.org/press-releases/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World Bank WITS / UN Comtrade, 2024, HS 1988/92 710239</a:t>
            </a:r>
          </a:p>
          <a:p xmlns:a="http://schemas.openxmlformats.org/drawingml/2006/main">
            <a:r>
              <a:t>https://wits.worldbank.org/trade/comtrade/en/country/ALL/year/2024/tradeflow/Imports/partner/WLD/product/710239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Fancy Color Diamond Quality Factors</a:t>
            </a:r>
          </a:p>
          <a:p xmlns:a="http://schemas.openxmlformats.org/drawingml/2006/main">
            <a:r>
              <a:t>https://www.gia.edu/fancy-color-diamond-quality-factor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Changing a Diamond’s Color</a:t>
            </a:r>
          </a:p>
          <a:p xmlns:a="http://schemas.openxmlformats.org/drawingml/2006/main">
            <a:r>
              <a:t>https://4cs.gia.edu/en-us/blog/changing-diamonds-color/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Laboratory-Grown Diamond Services</a:t>
            </a:r>
          </a:p>
          <a:p xmlns:a="http://schemas.openxmlformats.org/drawingml/2006/main">
            <a:r>
              <a:t>https://www.gia.edu/gem-lab-service/laboratory-grown-diamond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GIA, Fancy Color Diamond Description</a:t>
            </a:r>
          </a:p>
          <a:p xmlns:a="http://schemas.openxmlformats.org/drawingml/2006/main">
            <a:r>
              <a:t>https://www.gia.edu/fancy-color-diamond-description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Changing a Diamond’s Color</a:t>
            </a:r>
          </a:p>
          <a:p xmlns:a="http://schemas.openxmlformats.org/drawingml/2006/main">
            <a:r>
              <a:t>https://4cs.gia.edu/en-us/blog/changing-diamonds-color/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Lab-Grown Diamond Jewelry</a:t>
            </a:r>
          </a:p>
          <a:p xmlns:a="http://schemas.openxmlformats.org/drawingml/2006/main">
            <a:r>
              <a:t>https://4cs.gia.edu/en-us/blog/what-are-synthetic-diamonds/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The Magic of Colored Diamonds</a:t>
            </a:r>
          </a:p>
          <a:p xmlns:a="http://schemas.openxmlformats.org/drawingml/2006/main">
            <a:r>
              <a:t>https://www.gia.edu/gia-news-research-worlds-fascination-fancy-colored-diamonds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Why are Pink Diamonds Pink?</a:t>
            </a:r>
          </a:p>
          <a:p xmlns:a="http://schemas.openxmlformats.org/drawingml/2006/main">
            <a:r>
              <a:t>https://www.gia.edu/gia-news-research/why-pink-diamonds-pink-gia-researchers-dive-deep-into-crystal-structure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Fancy Color Diamond Quality Factors</a:t>
            </a:r>
          </a:p>
          <a:p xmlns:a="http://schemas.openxmlformats.org/drawingml/2006/main">
            <a:r>
              <a:t>https://www.gia.edu/fancy-color-diamond-quality-factor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Fancy Color Diamond Description</a:t>
            </a:r>
          </a:p>
          <a:p xmlns:a="http://schemas.openxmlformats.org/drawingml/2006/main">
            <a:r>
              <a:t>https://www.gia.edu/fancy-color-diamond-description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Colored Diamond Color Reference Charts</a:t>
            </a:r>
          </a:p>
          <a:p xmlns:a="http://schemas.openxmlformats.org/drawingml/2006/main">
            <a:r>
              <a:t>https://www.gia.edu/doc/ColDiaChartBklt.pdf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Lab-Grown Diamond Jewelry</a:t>
            </a:r>
          </a:p>
          <a:p xmlns:a="http://schemas.openxmlformats.org/drawingml/2006/main">
            <a:r>
              <a:t>https://4cs.gia.edu/en-us/blog/what-are-synthetic-diamonds/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Strongly Colored Pink CVD Lab-Grown Diamonds</a:t>
            </a:r>
          </a:p>
          <a:p xmlns:a="http://schemas.openxmlformats.org/drawingml/2006/main">
            <a:r>
              <a:t>https://my.gia.edu/gia-website/gems-gemology/spring-2010-pink-cvd-diamonds-wang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Changing a Diamond’s Color</a:t>
            </a:r>
          </a:p>
          <a:p xmlns:a="http://schemas.openxmlformats.org/drawingml/2006/main">
            <a:r>
              <a:t>https://4cs.gia.edu/en-us/blog/changing-diamonds-color/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Laboratory-Grown Diamonds: An Update (2024)</a:t>
            </a:r>
          </a:p>
          <a:p xmlns:a="http://schemas.openxmlformats.org/drawingml/2006/main">
            <a:r>
              <a:t>https://www.gia.edu/gems-gemology/summer-2024-gia-update-on-laboratory-grown-diamonds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GIA, Laboratory-Grown Diamond Services</a:t>
            </a:r>
          </a:p>
          <a:p xmlns:a="http://schemas.openxmlformats.org/drawingml/2006/main">
            <a:r>
              <a:t>https://www.gia.edu/gem-lab-service/laboratory-grown-diamond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자료 확인일: 2026-10-13</a:t>
            </a:r>
          </a:p>
          <a:p xmlns:a="http://schemas.openxmlformats.org/drawingml/2006/main">
            <a:r>
              <a:t>World Bank WITS / UN Comtrade, 2024, HS 1988/92 710239</a:t>
            </a:r>
          </a:p>
          <a:p xmlns:a="http://schemas.openxmlformats.org/drawingml/2006/main">
            <a:r>
              <a:t>https://wits.worldbank.org/trade/comtrade/en/country/ALL/year/2024/tradeflow/Imports/partner/WLD/product/710239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FCRF, FCDI Q2 2026, 2026-08-01 발표</a:t>
            </a:r>
          </a:p>
          <a:p xmlns:a="http://schemas.openxmlformats.org/drawingml/2006/main">
            <a:r>
              <a:t>https://www.fcresearch.org/press-releases/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Natural Earth, 1:110m Admin 0, public domain</a:t>
            </a:r>
          </a:p>
          <a:p xmlns:a="http://schemas.openxmlformats.org/drawingml/2006/main">
            <a:r>
              <a:t>https://www.naturalearthdata.com/about/terms-of-use/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5748b8fdf0400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946ec0e691430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386624476045c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9608a01fcf4bd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9df1fe7bda420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20cbec648042b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D5F1C32-D34B-4809-880F-5A30B919CB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8467A83-47A9-4705-A652-D9D6AD9D9FD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D54547B-658F-4222-8BEC-E6D4F0648A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233BC02-F71C-4BFE-88C5-E8586917EB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A231981-1318-4E16-A0E9-13E0652DAF5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ED53BB1-A95C-494F-8592-A9193AFAE3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E950B80-42FF-4513-9470-77D22D767A1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1C21E1D-292E-4DF1-94DD-61BCA5E2DAC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975A17-EBC5-49A2-B350-AACE7CDF01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F48176B-4537-4513-B5EF-7B54DE8DDEC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4153dabcd154f3b" /><Relationship Type="http://schemas.openxmlformats.org/officeDocument/2006/relationships/slideLayout" Target="/ppt/slideLayouts/slideLayout1.xml" Id="R597b8358973d47aa" /><Relationship Type="http://schemas.openxmlformats.org/officeDocument/2006/relationships/slideLayout" Target="/ppt/slideLayouts/slideLayout2.xml" Id="Rb952f666889c43a3" /><Relationship Type="http://schemas.openxmlformats.org/officeDocument/2006/relationships/slideLayout" Target="/ppt/slideLayouts/slideLayout3.xml" Id="R265514f2c9494cc8" /><Relationship Type="http://schemas.openxmlformats.org/officeDocument/2006/relationships/slideLayout" Target="/ppt/slideLayouts/slideLayout4.xml" Id="R3998c15aa6de4be4" /><Relationship Type="http://schemas.openxmlformats.org/officeDocument/2006/relationships/slideLayout" Target="/ppt/slideLayouts/slideLayout5.xml" Id="R0dc318e241804d83" /><Relationship Type="http://schemas.openxmlformats.org/officeDocument/2006/relationships/slideLayout" Target="/ppt/slideLayouts/slideLayout6.xml" Id="Rdea73305b4dc40c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97b8358973d47aa"/>
    <p:sldLayoutId xmlns:r="http://schemas.openxmlformats.org/officeDocument/2006/relationships" id="2147483650" r:id="Rb952f666889c43a3"/>
    <p:sldLayoutId xmlns:r="http://schemas.openxmlformats.org/officeDocument/2006/relationships" id="2147483651" r:id="R265514f2c9494cc8"/>
    <p:sldLayoutId xmlns:r="http://schemas.openxmlformats.org/officeDocument/2006/relationships" id="2147483652" r:id="R3998c15aa6de4be4"/>
    <p:sldLayoutId xmlns:r="http://schemas.openxmlformats.org/officeDocument/2006/relationships" id="2147483653" r:id="R0dc318e241804d83"/>
    <p:sldLayoutId xmlns:r="http://schemas.openxmlformats.org/officeDocument/2006/relationships" id="2147483654" r:id="Rdea73305b4dc40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80145cb835444e" /><Relationship Type="http://schemas.openxmlformats.org/officeDocument/2006/relationships/image" Target="/ppt/media/image.png" Id="R618759972be545be" /><Relationship Type="http://schemas.openxmlformats.org/officeDocument/2006/relationships/notesSlide" Target="/ppt/notesSlides/notesSlide1.xml" Id="Ra7c5e8844ffe4cd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14e062b2964304" /><Relationship Type="http://schemas.openxmlformats.org/officeDocument/2006/relationships/notesSlide" Target="/ppt/notesSlides/notesSlide2.xml" Id="R979f69fc6efb402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24c9713b9240d5" /><Relationship Type="http://schemas.openxmlformats.org/officeDocument/2006/relationships/image" Target="/ppt/media/image2.png" Id="Rc8f429c56dfc4c4f" /><Relationship Type="http://schemas.openxmlformats.org/officeDocument/2006/relationships/notesSlide" Target="/ppt/notesSlides/notesSlide3.xml" Id="Rd3a039894d81411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b783cee8b64e48" /><Relationship Type="http://schemas.openxmlformats.org/officeDocument/2006/relationships/notesSlide" Target="/ppt/notesSlides/notesSlide4.xml" Id="Ra178b725041b4d8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0c505ef88e41a3" /><Relationship Type="http://schemas.openxmlformats.org/officeDocument/2006/relationships/notesSlide" Target="/ppt/notesSlides/notesSlide5.xml" Id="Rbca7070dbbae442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759768fdcf43d8" /><Relationship Type="http://schemas.openxmlformats.org/officeDocument/2006/relationships/notesSlide" Target="/ppt/notesSlides/notesSlide6.xml" Id="R8a0b339f13274c6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2da50b356a47c2" /><Relationship Type="http://schemas.openxmlformats.org/officeDocument/2006/relationships/notesSlide" Target="/ppt/notesSlides/notesSlide7.xml" Id="Ra6e6530a7e32435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d4115f55244710" /><Relationship Type="http://schemas.openxmlformats.org/officeDocument/2006/relationships/notesSlide" Target="/ppt/notesSlides/notesSlide8.xml" Id="R2657cd1804d344b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80f2a5e69a4890" /><Relationship Type="http://schemas.openxmlformats.org/officeDocument/2006/relationships/notesSlide" Target="/ppt/notesSlides/notesSlide9.xml" Id="R9c10e74d76ea464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ea22b72fdd4823" /><Relationship Type="http://schemas.openxmlformats.org/officeDocument/2006/relationships/notesSlide" Target="/ppt/notesSlides/notesSlide10.xml" Id="R403f06e77a9145d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b8b44d17944783" /><Relationship Type="http://schemas.openxmlformats.org/officeDocument/2006/relationships/notesSlide" Target="/ppt/notesSlides/notesSlide11.xml" Id="Rb2c8253719514fd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18263b26874fb7" /><Relationship Type="http://schemas.openxmlformats.org/officeDocument/2006/relationships/notesSlide" Target="/ppt/notesSlides/notesSlide12.xml" Id="R40fc4e757bae4aa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385ed74bc94051" /><Relationship Type="http://schemas.openxmlformats.org/officeDocument/2006/relationships/notesSlide" Target="/ppt/notesSlides/notesSlide13.xml" Id="R0c9d5c7628824a8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2a161fe3bc4174" /><Relationship Type="http://schemas.openxmlformats.org/officeDocument/2006/relationships/notesSlide" Target="/ppt/notesSlides/notesSlide14.xml" Id="Raade7442b272468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bafee0c0b0467b" /><Relationship Type="http://schemas.openxmlformats.org/officeDocument/2006/relationships/notesSlide" Target="/ppt/notesSlides/notesSlide15.xml" Id="Re136cfe702c344b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630077f5d1457d" /><Relationship Type="http://schemas.openxmlformats.org/officeDocument/2006/relationships/notesSlide" Target="/ppt/notesSlides/notesSlide16.xml" Id="R2703d48bf0524f9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7c6d8cf39d444d" /><Relationship Type="http://schemas.openxmlformats.org/officeDocument/2006/relationships/notesSlide" Target="/ppt/notesSlides/notesSlide17.xml" Id="R090befc7385447d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72dfa20bd24ebf" /><Relationship Type="http://schemas.openxmlformats.org/officeDocument/2006/relationships/notesSlide" Target="/ppt/notesSlides/notesSlide18.xml" Id="R97d136f74fe04b3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450e88914b4807" /><Relationship Type="http://schemas.openxmlformats.org/officeDocument/2006/relationships/image" Target="/ppt/media/image3.png" Id="R2fc3ce655c074e48" /><Relationship Type="http://schemas.openxmlformats.org/officeDocument/2006/relationships/notesSlide" Target="/ppt/notesSlides/notesSlide19.xml" Id="R190e422f0b5f4ca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f45a7b1e6a41f6" /><Relationship Type="http://schemas.openxmlformats.org/officeDocument/2006/relationships/chart" Target="/ppt/slides/charts/chart1.xml" Id="Re6a6763ada0e4a09" /><Relationship Type="http://schemas.openxmlformats.org/officeDocument/2006/relationships/notesSlide" Target="/ppt/notesSlides/notesSlide20.xml" Id="Re64751ec491a42c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1ecf0f62be4402" /><Relationship Type="http://schemas.openxmlformats.org/officeDocument/2006/relationships/notesSlide" Target="/ppt/notesSlides/notesSlide21.xml" Id="R8b7204b10bf949d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fffa2cadf746d8" /><Relationship Type="http://schemas.openxmlformats.org/officeDocument/2006/relationships/chart" Target="/ppt/slides/charts/chart2.xml" Id="R3ecb5ae9de424b18" /><Relationship Type="http://schemas.openxmlformats.org/officeDocument/2006/relationships/notesSlide" Target="/ppt/notesSlides/notesSlide22.xml" Id="Ree2f9e55e4ba438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b21cdcabd1426e" /><Relationship Type="http://schemas.openxmlformats.org/officeDocument/2006/relationships/notesSlide" Target="/ppt/notesSlides/notesSlide23.xml" Id="Rf3a0e77cc9a34bd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dabc6d67c84bb0" /><Relationship Type="http://schemas.openxmlformats.org/officeDocument/2006/relationships/notesSlide" Target="/ppt/notesSlides/notesSlide24.xml" Id="R44205c18aa3b4c5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0af7fb2ae7471a" /><Relationship Type="http://schemas.openxmlformats.org/officeDocument/2006/relationships/notesSlide" Target="/ppt/notesSlides/notesSlide25.xml" Id="R02b2005d4326436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b245daf3a446d7" /><Relationship Type="http://schemas.openxmlformats.org/officeDocument/2006/relationships/hyperlink" Target="https://www.gia.edu/gia-news-research-worlds-fascination-fancy-colored-diamonds" TargetMode="External" Id="R48e05c4f0d9d4503" /><Relationship Type="http://schemas.openxmlformats.org/officeDocument/2006/relationships/hyperlink" Target="https://www.gia.edu/gia-news-research/why-pink-diamonds-pink-gia-researchers-dive-deep-into-crystal-structure" TargetMode="External" Id="R4a84716a508f48cb" /><Relationship Type="http://schemas.openxmlformats.org/officeDocument/2006/relationships/hyperlink" Target="https://www.gia.edu/fancy-color-diamond-quality-factor" TargetMode="External" Id="R381ffef95b564ac3" /><Relationship Type="http://schemas.openxmlformats.org/officeDocument/2006/relationships/hyperlink" Target="https://www.gia.edu/fancy-color-diamond-description" TargetMode="External" Id="Ra404dd48f97e48a8" /><Relationship Type="http://schemas.openxmlformats.org/officeDocument/2006/relationships/hyperlink" Target="https://www.gia.edu/doc/ColDiaChartBklt.pdf" TargetMode="External" Id="R886d3423161b4b2f" /><Relationship Type="http://schemas.openxmlformats.org/officeDocument/2006/relationships/hyperlink" Target="https://4cs.gia.edu/en-us/blog/what-are-synthetic-diamonds/" TargetMode="External" Id="R7232e3b7381d4c9b" /><Relationship Type="http://schemas.openxmlformats.org/officeDocument/2006/relationships/hyperlink" Target="https://my.gia.edu/gia-website/gems-gemology/spring-2010-pink-cvd-diamonds-wang" TargetMode="External" Id="R33a9bc19a3604919" /><Relationship Type="http://schemas.openxmlformats.org/officeDocument/2006/relationships/hyperlink" Target="https://4cs.gia.edu/en-us/blog/changing-diamonds-color/" TargetMode="External" Id="R24f9de7e55b64726" /><Relationship Type="http://schemas.openxmlformats.org/officeDocument/2006/relationships/hyperlink" Target="https://www.gia.edu/gems-gemology/summer-2024-gia-update-on-laboratory-grown-diamonds" TargetMode="External" Id="R7fed5b7509e74800" /><Relationship Type="http://schemas.openxmlformats.org/officeDocument/2006/relationships/hyperlink" Target="https://www.gia.edu/gem-lab-service/laboratory-grown-diamond" TargetMode="External" Id="R0e0d6cf435cf4640" /><Relationship Type="http://schemas.openxmlformats.org/officeDocument/2006/relationships/notesSlide" Target="/ppt/notesSlides/notesSlide26.xml" Id="R2b13986ba7e0400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2c46818e8e464a" /><Relationship Type="http://schemas.openxmlformats.org/officeDocument/2006/relationships/notesSlide" Target="/ppt/notesSlides/notesSlide27.xml" Id="R860bbf61c17243c4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500">
                <a:latin typeface="Noto Sans KR"/>
                <a:ea typeface="Noto Sans KR"/>
                <a:cs typeface="Noto Sans KR"/>
              </a:rPr>
              <a:t>주요 국가·지역 수입금액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00">
              <a:latin typeface="Noto Sans KR"/>
              <a:ea typeface="Noto Sans KR"/>
              <a:cs typeface="Noto Sans KR"/>
            </a:defRPr>
          </a:pPr>
        </a:p>
      </c:txPr>
    </c:title>
    <c:plotArea>
      <c:barChart>
        <c:barDir val="bar"/>
        <c:grouping val="clustered"/>
        <c:varyColors val="0"/>
        <c:ser>
          <c:idx val="0"/>
          <c:order val="0"/>
          <c:tx>
            <c:v>수입금액 (십억 USD)</c:v>
          </c:tx>
          <c:spPr>
            <a:solidFill xmlns:a="http://schemas.openxmlformats.org/drawingml/2006/main">
              <a:srgbClr val="417994"/>
            </a:solidFill>
          </c:spPr>
          <c:invertIfNegative val="0"/>
          <c:cat>
            <c:strRef>
              <c:f>'Chart Data'!$A$2:$A$9</c:f>
              <c:strCache>
                <c:ptCount val="8"/>
                <c:pt idx="0">
                  <c:v>미국</c:v>
                </c:pt>
                <c:pt idx="1">
                  <c:v>홍콩</c:v>
                </c:pt>
                <c:pt idx="2">
                  <c:v>인도</c:v>
                </c:pt>
                <c:pt idx="3">
                  <c:v>중국</c:v>
                </c:pt>
                <c:pt idx="4">
                  <c:v>벨기에</c:v>
                </c:pt>
                <c:pt idx="5">
                  <c:v>이스라엘</c:v>
                </c:pt>
                <c:pt idx="6">
                  <c:v>스위스</c:v>
                </c:pt>
                <c:pt idx="7">
                  <c:v>태국</c:v>
                </c:pt>
              </c:strCache>
            </c:strRef>
          </c:cat>
          <c:val>
            <c:numRef>
              <c:f>'Chart Data'!$B$2:$B$9</c:f>
              <c:numCache>
                <c:formatCode>0.000</c:formatCode>
                <c:ptCount val="8"/>
                <c:pt idx="0">
                  <c:v>15.15715062</c:v>
                </c:pt>
                <c:pt idx="1">
                  <c:v>10.76314713</c:v>
                </c:pt>
                <c:pt idx="2">
                  <c:v>5.79225432</c:v>
                </c:pt>
                <c:pt idx="3">
                  <c:v>3.5944644</c:v>
                </c:pt>
                <c:pt idx="4">
                  <c:v>2.53983531</c:v>
                </c:pt>
                <c:pt idx="5">
                  <c:v>2.244658</c:v>
                </c:pt>
                <c:pt idx="6">
                  <c:v>1.70332212</c:v>
                </c:pt>
                <c:pt idx="7">
                  <c:v>1.49073101</c:v>
                </c:pt>
              </c:numCache>
            </c:numRef>
          </c:val>
        </c:ser>
        <c:dLbls>
          <c:numFmt formatCode="0.00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>
                  <a:solidFill>
                    <a:srgbClr val="202A30"/>
                  </a:solidFill>
                  <a:latin typeface="Noto Sans KR"/>
                  <a:ea typeface="Noto Sans KR"/>
                  <a:cs typeface="Noto Sans KR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66666"/>
                </a:solidFill>
                <a:latin typeface="Noto Sans KR"/>
                <a:ea typeface="Noto Sans KR"/>
                <a:cs typeface="Noto Sans KR"/>
              </a:defRPr>
            </a:pPr>
          </a:p>
        </c:txPr>
        <c:crossAx val="48672768"/>
      </c:catAx>
      <c:valAx>
        <c:axId val="48672768"/>
        <c:scaling>
          <c:orientation val="minMax"/>
          <c:max val="18"/>
          <c:min val="0"/>
        </c:scaling>
        <c:delete val="0"/>
        <c:axPos val="b"/>
        <c:majorGridlines>
          <c:spPr>
            <a:ln xmlns:a="http://schemas.openxmlformats.org/drawingml/2006/main" w="4763">
              <a:solidFill>
                <a:srgbClr val="D8D9D2"/>
              </a:solidFill>
              <a:prstDash val="solid"/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66666"/>
                </a:solidFill>
                <a:latin typeface="Noto Sans KR"/>
                <a:ea typeface="Noto Sans KR"/>
                <a:cs typeface="Noto Sans KR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5F0"/>
        </a:solidFill>
      </c:spPr>
    </c:plotArea>
    <c:plotVisOnly val="1"/>
  </c:chart>
  <c:spPr>
    <a:solidFill xmlns:a="http://schemas.openxmlformats.org/drawingml/2006/main">
      <a:srgbClr val="F7F5F0"/>
    </a:solidFill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575">
                <a:latin typeface="Noto Sans KR"/>
                <a:ea typeface="Noto Sans KR"/>
                <a:cs typeface="Noto Sans KR"/>
              </a:rPr>
              <a:t>Q2 2026 / Q1 2026 (%)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75">
              <a:latin typeface="Noto Sans KR"/>
              <a:ea typeface="Noto Sans KR"/>
              <a:cs typeface="Noto Sans KR"/>
            </a:defRPr>
          </a:pPr>
        </a:p>
      </c:txPr>
    </c:title>
    <c:plotArea>
      <c:barChart>
        <c:barDir val="col"/>
        <c:grouping val="clustered"/>
        <c:varyColors val="0"/>
        <c:ser>
          <c:idx val="0"/>
          <c:order val="0"/>
          <c:tx>
            <c:v>전분기 대비</c:v>
          </c:tx>
          <c:spPr>
            <a:solidFill xmlns:a="http://schemas.openxmlformats.org/drawingml/2006/main">
              <a:srgbClr val="417994"/>
            </a:solidFill>
          </c:spPr>
          <c:invertIfNegative val="0"/>
          <c:dPt>
            <c:idx val="0"/>
            <c:invertIfNegative val="0"/>
            <c:spPr>
              <a:solidFill xmlns:a="http://schemas.openxmlformats.org/drawingml/2006/main">
                <a:srgbClr val="B85D80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A8853E"/>
              </a:solidFill>
            </c:spPr>
          </c:dPt>
          <c:dPt>
            <c:idx val="2"/>
            <c:invertIfNegative val="0"/>
            <c:spPr>
              <a:solidFill xmlns:a="http://schemas.openxmlformats.org/drawingml/2006/main">
                <a:srgbClr val="417994"/>
              </a:solidFill>
            </c:spPr>
          </c:dPt>
          <c:dPt>
            <c:idx val="3"/>
            <c:invertIfNegative val="0"/>
            <c:spPr>
              <a:solidFill xmlns:a="http://schemas.openxmlformats.org/drawingml/2006/main">
                <a:srgbClr val="687278"/>
              </a:solidFill>
            </c:spPr>
          </c:dPt>
          <c:cat>
            <c:strRef>
              <c:f>'Chart Data'!$A$2:$A$5</c:f>
              <c:strCache>
                <c:ptCount val="4"/>
                <c:pt idx="0">
                  <c:v>핑크</c:v>
                </c:pt>
                <c:pt idx="1">
                  <c:v>옐로</c:v>
                </c:pt>
                <c:pt idx="2">
                  <c:v>블루</c:v>
                </c:pt>
                <c:pt idx="3">
                  <c:v>전체</c:v>
                </c:pt>
              </c:strCache>
            </c:strRef>
          </c:cat>
          <c:val>
            <c:numRef>
              <c:f>'Chart Data'!$B$2:$B$5</c:f>
              <c:numCache>
                <c:formatCode>+0.0;-0.0;0.0</c:formatCode>
                <c:ptCount val="4"/>
                <c:pt idx="0">
                  <c:v>0.1</c:v>
                </c:pt>
                <c:pt idx="1">
                  <c:v>-0.3</c:v>
                </c:pt>
                <c:pt idx="2">
                  <c:v>-0.4</c:v>
                </c:pt>
                <c:pt idx="3">
                  <c:v>-0.1</c:v>
                </c:pt>
              </c:numCache>
            </c:numRef>
          </c:val>
        </c:ser>
        <c:dLbls>
          <c:numFmt formatCode="+0.0;-0.0;0.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>
                  <a:solidFill>
                    <a:srgbClr val="202A30"/>
                  </a:solidFill>
                  <a:latin typeface="Noto Sans KR"/>
                  <a:ea typeface="Noto Sans KR"/>
                  <a:cs typeface="Noto Sans KR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3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666666"/>
                </a:solidFill>
                <a:latin typeface="Noto Sans KR"/>
                <a:ea typeface="Noto Sans KR"/>
                <a:cs typeface="Noto Sans KR"/>
              </a:defRPr>
            </a:pPr>
          </a:p>
        </c:txPr>
        <c:crossAx val="48672768"/>
      </c:catAx>
      <c:valAx>
        <c:axId val="48672768"/>
        <c:scaling>
          <c:orientation val="minMax"/>
          <c:max val="0.2"/>
          <c:min val="-0.5"/>
        </c:scaling>
        <c:delete val="0"/>
        <c:axPos val="l"/>
        <c:majorGridlines>
          <c:spPr>
            <a:ln xmlns:a="http://schemas.openxmlformats.org/drawingml/2006/main" w="4763">
              <a:solidFill>
                <a:srgbClr val="D8D9D2"/>
              </a:solidFill>
              <a:prstDash val="solid"/>
            </a:ln>
          </c:spPr>
        </c:majorGridlines>
        <c:numFmt formatCode="0.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66666"/>
                </a:solidFill>
                <a:latin typeface="Noto Sans KR"/>
                <a:ea typeface="Noto Sans KR"/>
                <a:cs typeface="Noto Sans KR"/>
              </a:defRPr>
            </a:pPr>
          </a:p>
        </c:txPr>
        <c:crossAx val="48650112"/>
        <c:crossBetween val="between"/>
        <c:majorUnit val="0.1"/>
      </c:valAx>
      <c:spPr>
        <a:solidFill xmlns:a="http://schemas.openxmlformats.org/drawingml/2006/main">
          <a:srgbClr val="F7F5F0"/>
        </a:solidFill>
      </c:spPr>
    </c:plotArea>
    <c:plotVisOnly val="1"/>
  </c:chart>
  <c:spPr>
    <a:solidFill xmlns:a="http://schemas.openxmlformats.org/drawingml/2006/main">
      <a:srgbClr val="F7F5F0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1C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C0376C-9B2A-49C0-8E53-1D3561DB21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8759972be545b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58F472-D266-47D3-B220-BB819C329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6667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480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컬러 다이아몬드의</a:t>
            </a:r>
          </a:p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480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비밀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0631D8-6ED4-4A69-B113-AC422D013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D5DCE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D5DCE0"/>
                </a:solidFill>
                <a:latin typeface="Noto Sans KR"/>
                <a:ea typeface="Noto Sans KR"/>
                <a:cs typeface="Noto Sans KR"/>
              </a:defRPr>
            </a:pPr>
            <a:r>
              <a:rPr sz="2175" b="0">
                <a:solidFill>
                  <a:srgbClr val="D5DCE0"/>
                </a:solidFill>
                <a:latin typeface="Noto Sans KR"/>
                <a:ea typeface="Noto Sans KR"/>
                <a:cs typeface="Noto Sans KR"/>
              </a:rPr>
              <a:t>자연이 만든 색, 실험실이 만든 색</a:t>
            </a:r>
          </a:p>
          <a:p xmlns:a="http://schemas.openxmlformats.org/drawingml/2006/main">
            <a:pPr>
              <a:defRPr sz="2175" b="0">
                <a:solidFill>
                  <a:srgbClr val="D5DCE0"/>
                </a:solidFill>
                <a:latin typeface="Noto Sans KR"/>
                <a:ea typeface="Noto Sans KR"/>
                <a:cs typeface="Noto Sans KR"/>
              </a:defRPr>
            </a:pPr>
            <a:r>
              <a:rPr sz="2175" b="0">
                <a:solidFill>
                  <a:srgbClr val="D5DCE0"/>
                </a:solidFill>
                <a:latin typeface="Noto Sans KR"/>
                <a:ea typeface="Noto Sans KR"/>
                <a:cs typeface="Noto Sans KR"/>
              </a:rPr>
              <a:t>가격과 감별, 세계시장까지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7EAE15-F4B5-4CD5-A0BB-686EFDA76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72125"/>
            <a:ext cx="552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D5DCE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D5DCE0"/>
                </a:solidFill>
                <a:latin typeface="Noto Sans KR"/>
                <a:ea typeface="Noto Sans KR"/>
                <a:cs typeface="Noto Sans KR"/>
              </a:defRPr>
            </a:pPr>
            <a:r>
              <a:rPr sz="1575" b="0">
                <a:solidFill>
                  <a:srgbClr val="D5DCE0"/>
                </a:solidFill>
                <a:latin typeface="Noto Sans KR"/>
                <a:ea typeface="Noto Sans KR"/>
                <a:cs typeface="Noto Sans KR"/>
              </a:rPr>
              <a:t>히트다이아몬드 정보 공유 자료</a:t>
            </a:r>
          </a:p>
          <a:p xmlns:a="http://schemas.openxmlformats.org/drawingml/2006/main">
            <a:pPr>
              <a:defRPr sz="1575" b="0">
                <a:solidFill>
                  <a:srgbClr val="D5DCE0"/>
                </a:solidFill>
                <a:latin typeface="Noto Sans KR"/>
                <a:ea typeface="Noto Sans KR"/>
                <a:cs typeface="Noto Sans KR"/>
              </a:defRPr>
            </a:pPr>
            <a:r>
              <a:rPr sz="1575" b="0">
                <a:solidFill>
                  <a:srgbClr val="D5DCE0"/>
                </a:solidFill>
                <a:latin typeface="Noto Sans KR"/>
                <a:ea typeface="Noto Sans KR"/>
                <a:cs typeface="Noto Sans KR"/>
              </a:rPr>
              <a:t>2026년 10월 13일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E2D82B-039F-4893-8A4C-625D3C016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643890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BFCBD1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BFCBD1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BFCBD1"/>
                </a:solidFill>
                <a:latin typeface="Noto Sans KR"/>
                <a:ea typeface="Noto Sans KR"/>
                <a:cs typeface="Noto Sans KR"/>
              </a:rPr>
              <a:t>표지: AI 생성 예시 이미지</a:t>
            </a:r>
          </a:p>
        </p:txBody>
      </p:sp>
    </p:spTree>
    <p:extLst>
      <p:ext uri="{BB962C8B-B14F-4D97-AF65-F5344CB8AC3E}">
        <p14:creationId xmlns:p14="http://schemas.microsoft.com/office/powerpoint/2010/main" val="11781092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DCE014-0862-4587-B433-B49127E29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컬러 다이아몬드의 세 가지 범주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D6E17A-5159-4DF4-9954-268A0A9CC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돌의 기원과 색의 기원을 함께 확인합니다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88BAB2-C126-4C99-A837-B5AEB3C0A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F7A4F1-9950-442F-8798-8266FAD21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6F0A95-6361-4B4C-A097-E45BEA8C8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Changing a Diamond’s Color · GIA, Lab-Grown Diamond Jewelry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647C15-5D40-4F50-8F5E-039347EF677D}"/>
              </a:ext>
            </a:extLst>
          </p:cNvPr>
          <p:cNvGraphicFramePr/>
          <p:nvPr/>
        </p:nvGraphicFramePr>
        <p:xfrm>
          <a:off xmlns:a="http://schemas.openxmlformats.org/drawingml/2006/main" x="609600" y="2038350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86000"/>
                <a:gridCol w="3143250"/>
                <a:gridCol w="5543550"/>
              </a:tblGrid>
              <a:tr h="762000">
                <a:tc>
                  <a:txBody>
                    <a:bodyPr lIns="133350" tIns="95250" rIns="114300" bIns="7620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구분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돌의 기원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색이 생긴 과정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</a:tr>
              <a:tr h="762000">
                <a:tc>
                  <a:txBody>
                    <a:bodyPr lIns="133350" tIns="95250" rIns="114300" bIns="76200"/>
                    <a:lstStyle/>
                    <a:p>
                      <a:r>
                        <a:rPr sz="187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천연 컬러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7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지구에서 형성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7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자연적인 원소·결함·방사선 영향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 lIns="133350" tIns="95250" rIns="114300" bIns="76200"/>
                    <a:lstStyle/>
                    <a:p>
                      <a:r>
                        <a:rPr sz="187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처리 컬러 천연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7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지구에서 형성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7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성장 이후 사람이 색을 변경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  <a:tr h="762000">
                <a:tc>
                  <a:txBody>
                    <a:bodyPr lIns="133350" tIns="95250" rIns="114300" bIns="76200"/>
                    <a:lstStyle/>
                    <a:p>
                      <a:r>
                        <a:rPr sz="187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컬러 랩그로운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7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HPHT 또는 CVD 성장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7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성장 중 발색 또는 성장 후 처리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4B597E-2EA7-4F65-9589-11BF0885B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B85D8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B85D80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1">
                <a:solidFill>
                  <a:srgbClr val="B85D80"/>
                </a:solidFill>
                <a:latin typeface="Noto Sans KR"/>
                <a:ea typeface="Noto Sans KR"/>
                <a:cs typeface="Noto Sans KR"/>
              </a:rPr>
              <a:t>“천연 다이아몬드”라는 말만으로 천연색까지 보증되지는 않습니다.</a:t>
            </a:r>
          </a:p>
        </p:txBody>
      </p:sp>
    </p:spTree>
    <p:extLst>
      <p:ext uri="{BB962C8B-B14F-4D97-AF65-F5344CB8AC3E}">
        <p14:creationId xmlns:p14="http://schemas.microsoft.com/office/powerpoint/2010/main" val="7844023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269EF9-48B2-4E9E-92F3-5FEF26E5A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색의 정체는 빛의 선택적 흡수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86BCC0-A310-42B5-8335-AF250C7B6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탄소 결정 안의 작은 차이가 보이는 색을 바꿉니다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ED917F-8C61-46F2-A51E-DFA21256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7E65FB-792B-443C-B7B8-F59455C80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BE9935-238F-4009-BA71-969E07916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The Magic of Colored Diamonds · GIA, Why are Pink Diamonds Pink?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1D49D0-564B-4DCE-88BE-72E537A87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7334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37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37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원소와 결정 결함이</a:t>
            </a:r>
          </a:p>
          <a:p xmlns:a="http://schemas.openxmlformats.org/drawingml/2006/main">
            <a:pPr>
              <a:defRPr sz="337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37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일부 파장의 빛을 흡수합니다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EF9D2A-4101-4163-9B01-8EF9F7C60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48150"/>
            <a:ext cx="68103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우리 눈에는 흡수되고 남은 빛이 색으로 보입니다.</a:t>
            </a:r>
          </a:p>
          <a:p xmlns:a="http://schemas.openxmlformats.org/drawingml/2006/main">
            <a:pPr>
              <a:defRPr sz="20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같은 핑크라도 천연과 랩그로운의</a:t>
            </a:r>
          </a:p>
          <a:p xmlns:a="http://schemas.openxmlformats.org/drawingml/2006/main">
            <a:pPr>
              <a:defRPr sz="20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발색 원리는 다를 수 있습니다.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717D2A-ACF9-4351-8EF8-7F80F5856C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f429c56dfc4c4f"/>
          <a:stretch xmlns:a="http://schemas.openxmlformats.org/drawingml/2006/main"/>
        </p:blipFill>
        <p:spPr>
          <a:xfrm xmlns:a="http://schemas.openxmlformats.org/drawingml/2006/main">
            <a:off x="8239125" y="2871884"/>
            <a:ext cx="3333750" cy="1876231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48F3A8-3DA5-4C26-90B8-75C15F8E7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5543550"/>
            <a:ext cx="323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AI 생성 실험실 예시</a:t>
            </a:r>
          </a:p>
        </p:txBody>
      </p:sp>
    </p:spTree>
    <p:extLst>
      <p:ext uri="{BB962C8B-B14F-4D97-AF65-F5344CB8AC3E}">
        <p14:creationId xmlns:p14="http://schemas.microsoft.com/office/powerpoint/2010/main" val="15085686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18908B-589B-44C9-83BE-3CA6D85E7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천연 컬러의 대표적인 발색 원리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935A55-2484-4845-AD67-3A583A279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대표 원리를 요약했습니다. 모든 스톤에 같은 원인이 적용되지는 않습니다.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D61A4E-917B-461C-BF0A-73DB67FE9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56EC2D-2C95-45FD-9FF8-9EE4993B6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75ED28-CB59-4716-83B2-61404D228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The Magic of Colored Diamonds · GIA, Why are Pink Diamonds Pink?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CA9FFC-E9F2-46DA-AC28-1563A8F6D0B7}"/>
              </a:ext>
            </a:extLst>
          </p:cNvPr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666875"/>
                <a:gridCol w="4476750"/>
                <a:gridCol w="4829175"/>
              </a:tblGrid>
              <a:tr h="619125">
                <a:tc>
                  <a:txBody>
                    <a:bodyPr lIns="133350" tIns="9525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색상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대표적인 원인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해석할 때 주의할 점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</a:tr>
              <a:tr h="619125"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옐로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질소 관련 결함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질소의 농도와 결함 형태가 중요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블루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주로 붕소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수소·방사선 관련 예외도 존재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  <a:tr h="619125"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그린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자연 방사선으로 생긴 공공 결함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표면에 색이 집중될 수 있음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핑크·레드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많은 경우 소성 변형과 관련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미세 발색 결함 구조는 아직 연구 중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  <a:tr h="619125"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브라운·블랙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변형 / 흑연 등 내포물·균열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브라운과 블랙의 원리는 서로 다름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6865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38951F-6B4C-4DFF-A3F2-3A5A373F1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옐로와 블루: 원소가 만든 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F8B044-F386-49AD-B584-1C84C2061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같은 탄소 결정에 다른 원소가 들어가면 빛의 흡수가 달라집니다.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E75760-5956-43A5-A7CF-6FA5F2466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627D04-7DAB-4FB9-A826-22E7827DA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8510A5-02E8-48F9-AC21-9BED70D7D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The Magic of Colored Diamonds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4D22A4-06CE-4790-B3CB-95DA87DFD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714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7800" b="1">
                <a:solidFill>
                  <a:srgbClr val="A8853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800" b="1">
                <a:solidFill>
                  <a:srgbClr val="A8853E"/>
                </a:solidFill>
                <a:latin typeface="Noto Sans KR"/>
                <a:ea typeface="Noto Sans KR"/>
                <a:cs typeface="Noto Sans KR"/>
              </a:defRPr>
            </a:pPr>
            <a:r>
              <a:rPr sz="7800" b="1">
                <a:solidFill>
                  <a:srgbClr val="A8853E"/>
                </a:solidFill>
                <a:latin typeface="Noto Sans KR"/>
                <a:ea typeface="Noto Sans KR"/>
                <a:cs typeface="Noto Sans KR"/>
              </a:rPr>
              <a:t>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90FAAD-9CB3-4905-8E37-D67F44A39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47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625" b="1">
                <a:solidFill>
                  <a:srgbClr val="A8853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625" b="1">
                <a:solidFill>
                  <a:srgbClr val="A8853E"/>
                </a:solidFill>
                <a:latin typeface="Noto Sans KR"/>
                <a:ea typeface="Noto Sans KR"/>
                <a:cs typeface="Noto Sans KR"/>
              </a:defRPr>
            </a:pPr>
            <a:r>
              <a:rPr sz="2625" b="1">
                <a:solidFill>
                  <a:srgbClr val="A8853E"/>
                </a:solidFill>
                <a:latin typeface="Noto Sans KR"/>
                <a:ea typeface="Noto Sans KR"/>
                <a:cs typeface="Noto Sans KR"/>
              </a:rPr>
              <a:t>질소와 옐로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514A16-1ED8-4EF9-96F0-C5578F627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52925"/>
            <a:ext cx="4572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1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질소 관련 결함은 옐로 발색의</a:t>
            </a:r>
          </a:p>
          <a:p xmlns:a="http://schemas.openxmlformats.org/drawingml/2006/main">
            <a:pPr>
              <a:defRPr sz="21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1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대표적인 원인입니다.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90A521-FBBB-4E43-B958-3D2612EA8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95500"/>
            <a:ext cx="1714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7800" b="1">
                <a:solidFill>
                  <a:srgbClr val="417994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800" b="1">
                <a:solidFill>
                  <a:srgbClr val="417994"/>
                </a:solidFill>
                <a:latin typeface="Noto Sans KR"/>
                <a:ea typeface="Noto Sans KR"/>
                <a:cs typeface="Noto Sans KR"/>
              </a:defRPr>
            </a:pPr>
            <a:r>
              <a:rPr sz="7800" b="1">
                <a:solidFill>
                  <a:srgbClr val="417994"/>
                </a:solidFill>
                <a:latin typeface="Noto Sans KR"/>
                <a:ea typeface="Noto Sans KR"/>
                <a:cs typeface="Noto Sans KR"/>
              </a:rPr>
              <a:t>B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DEF642-23C9-4BEE-A60A-DCEF1D016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543300"/>
            <a:ext cx="447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625" b="1">
                <a:solidFill>
                  <a:srgbClr val="417994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625" b="1">
                <a:solidFill>
                  <a:srgbClr val="417994"/>
                </a:solidFill>
                <a:latin typeface="Noto Sans KR"/>
                <a:ea typeface="Noto Sans KR"/>
                <a:cs typeface="Noto Sans KR"/>
              </a:defRPr>
            </a:pPr>
            <a:r>
              <a:rPr sz="2625" b="1">
                <a:solidFill>
                  <a:srgbClr val="417994"/>
                </a:solidFill>
                <a:latin typeface="Noto Sans KR"/>
                <a:ea typeface="Noto Sans KR"/>
                <a:cs typeface="Noto Sans KR"/>
              </a:rPr>
              <a:t>붕소와 블루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F3E030-6F96-47E3-BED3-63ED31F99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352925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1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천연 블루는 주로 붕소와 관련됩니다.</a:t>
            </a:r>
          </a:p>
          <a:p xmlns:a="http://schemas.openxmlformats.org/drawingml/2006/main">
            <a:pPr>
              <a:defRPr sz="21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1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다른 발색 원인도 존재합니다.</a:t>
            </a:r>
          </a:p>
        </p:txBody>
      </p:sp>
    </p:spTree>
    <p:extLst>
      <p:ext uri="{BB962C8B-B14F-4D97-AF65-F5344CB8AC3E}">
        <p14:creationId xmlns:p14="http://schemas.microsoft.com/office/powerpoint/2010/main" val="14211863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BAC621-081E-473E-90B4-F7688AD24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핑크와 그린: 색의 기원이 특히 중요합니다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8F26A9-72EA-4CF7-B676-95B5AC0F6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겉으로 비슷한 색이라도 생성 이력과 시장 가치는 다릅니다.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7347D4-B963-4191-AC84-8E28F5826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7FF8DD-8016-4677-BC14-9E654123B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7B2F94-4640-4170-AAA8-86B9578C8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Why are Pink Diamonds Pink? · GIA, Changing a Diamond’s Color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97E32F-F25A-4A05-9469-150F4DF2B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천연 핑크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FD1902-E5BF-4620-B7F9-B069D6A8D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많은 천연 핑크는 결정의 소성 변형과 관련됩니다. 정확한 결함 구조는 연구 중입니다.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CCCAA9-518A-41A2-AF96-65B3E9E0D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랩그로운 핑크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9F0039-C6FD-4A40-8D0B-647669B5E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99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질소와 공공이 결합한 NV 센터를 활용하는 방식이 대표적입니다.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37E7CF-2F28-40A6-83E2-6A67DF692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천연 그린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193DD8-957C-463F-BEC0-F3663555A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자연 방사선과 인공 조사 모두 유사한 색을 만들 수 있어, 색 기원 판정이 어려울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5057980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5E6E1B-7BC7-4D00-B8FC-142C003FB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HPHT와 CVD: 다이아몬드를 성장시키는 방법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A1E3A2-F171-4D8C-8B3E-43FEC8B07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랩그로운도 탄소 결정인 다이아몬드입니다. 성장 환경을 사람이 제어합니다.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7A4FCD-38C5-4160-8D6D-0319AB64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91E41B-C978-4A82-A81C-33066335A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95AE29-9E3C-477E-A03A-F54E289CA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Lab-Grown Diamond Jewelry · GIA, Laboratory-Grown Diamonds: An Update (2024)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B352E4-8F16-4602-90E2-A947E92773F4}"/>
              </a:ext>
            </a:extLst>
          </p:cNvPr>
          <p:cNvGraphicFramePr/>
          <p:nvPr/>
        </p:nvGraphicFramePr>
        <p:xfrm>
          <a:off xmlns:a="http://schemas.openxmlformats.org/drawingml/2006/main" x="609600" y="2057400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09750"/>
                <a:gridCol w="4581525"/>
                <a:gridCol w="4581525"/>
              </a:tblGrid>
              <a:tr h="773906">
                <a:tc>
                  <a:txBody>
                    <a:bodyPr lIns="133350" tIns="95250" rIns="114300" bIns="762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구분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HPHT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CVD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</a:tr>
              <a:tr h="773906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성장 방식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높은 압력·온도에서 탄소를 결정화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탄소 함유 가스로 종자 위에 층을 성장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73906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컬러 제어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성장 중 질소·붕소 등의 도입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성장 조건·결함과 성장 후 처리를 조합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  <a:tr h="773906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성장 이후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필요에 따라 조사·열처리 적용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HPHT·LPHT 열처리 등을 적용 가능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D09346-0FB1-4375-8D3F-63A4D4076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0542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417994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417994"/>
                </a:solidFill>
                <a:latin typeface="Noto Sans KR"/>
                <a:ea typeface="Noto Sans KR"/>
                <a:cs typeface="Noto Sans KR"/>
              </a:defRPr>
            </a:pPr>
            <a:r>
              <a:rPr sz="1950" b="1">
                <a:solidFill>
                  <a:srgbClr val="417994"/>
                </a:solidFill>
                <a:latin typeface="Noto Sans KR"/>
                <a:ea typeface="Noto Sans KR"/>
                <a:cs typeface="Noto Sans KR"/>
              </a:rPr>
              <a:t>HPHT라는 표기는 “성장법”과 “성장 후 처리법”을 구분해서 읽어야 합니다.</a:t>
            </a:r>
          </a:p>
        </p:txBody>
      </p:sp>
    </p:spTree>
    <p:extLst>
      <p:ext uri="{BB962C8B-B14F-4D97-AF65-F5344CB8AC3E}">
        <p14:creationId xmlns:p14="http://schemas.microsoft.com/office/powerpoint/2010/main" val="11510382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933EA0-EFD2-4859-BCB7-3734181D3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실험실에서 컬러를 만드는 대표적인 방법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E8463D-4666-4EA3-B1E7-CF72C936B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목표 색상과 출발 재료에 따라 공정을 달리합니다.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AFA0DE-A162-48B2-B29D-9758F3014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9D5EAD-4B10-4C0F-9535-1960B0325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55EEB3-C24F-4689-A243-D082213E8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Lab-Grown Diamond Jewelry · GIA, Strongly Colored Pink CVD Lab-Grown Diamonds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494775-70EE-4B02-AA0A-7C3CB7EB4D86}"/>
              </a:ext>
            </a:extLst>
          </p:cNvPr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10972800" cy="3476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05000"/>
                <a:gridCol w="4762500"/>
                <a:gridCol w="4305300"/>
              </a:tblGrid>
              <a:tr h="695325">
                <a:tc>
                  <a:txBody>
                    <a:bodyPr lIns="133350" tIns="95250" rIns="114300" bIns="762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목표 색상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대표적인 공정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핵심 원리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</a:tr>
              <a:tr h="695325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옐로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성장 중 질소 도입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질소 관련 발색 결함 형성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블루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성장 중 붕소 도입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붕소 관련 흡수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  <a:tr h="695325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핑크·레드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질소 함유 재료에 조사·열처리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NV 센터 생성·활성화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그린·청록 계열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조사, 필요 시 후속 열처리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공공 등 색 중심의 변화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C0776A-F242-4FAA-BA4F-3EB959395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같은 색상의 제품이라도 제조법은 같지 않을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4683971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EAA635-F000-423B-941D-F15A4A9C7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랩그로운 핑크의 대표 공정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F861F7-EE8D-4A07-B699-F4D013C5E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개념 설명입니다. 실제 온도·시간·공정 순서는 재료와 제조사에 따라 달라집니다.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8124BA-9EE7-4D08-8EB3-7CEA6614D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55949E-09D4-463F-AF84-4BEE02B0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ECBCBE-A171-4FBD-AE56-F21F85DD2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Strongly Colored Pink CVD Lab-Grown Diamonds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748895-5CA1-4E8F-83BB-B10A96C94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812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01  질소를 포함한 다이아몬드 성장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363EFB-CA1A-4CE7-B8C4-DC11F012B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907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결정 안에 소량의 질소를 포함시킵니다.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7B414A-CF65-4FC4-AF9D-A0F3A2193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02  조사로 공공 생성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A5F10F-E973-4D03-83B4-F743456A7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2422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결정에서 탄소가 빠진 자리인 공공(vacancy)을 만듭니다.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854BA9-7668-4D7B-919F-2E1AE35BF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481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03  열처리로 NV 센터 형성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1F50BE-BEF1-46B8-B91D-314027556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576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질소와 공공이 결합하며 핑크·레드 계열 발색을 만들 수 있습니다.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CB916B-FE6E-44D9-BC7E-22432C87E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815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04  색상·균일성 검사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F67CD3-1D52-49EB-84D6-2B7DE18E6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목표 색이 나왔는지 확인하고 스톤별로 선별합니다.</a:t>
            </a:r>
          </a:p>
        </p:txBody>
      </p:sp>
    </p:spTree>
    <p:extLst>
      <p:ext uri="{BB962C8B-B14F-4D97-AF65-F5344CB8AC3E}">
        <p14:creationId xmlns:p14="http://schemas.microsoft.com/office/powerpoint/2010/main" val="13720647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76C947-6180-48EC-A0FA-3E03D5760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천연 돌에도 사람이 컬러 처리를 할 수 있습니다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3DDF12-922C-4368-8934-D4E1BDA0C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랩그로운 여부와 컬러 처리 여부는 별개의 정보입니다.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1814BF-C014-47EA-AE0B-2A8D9C32A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DFB95F-B9AD-4F76-968C-F3ACFF5B4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191106-B63A-490D-BCC0-C83BF18EB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Changing a Diamond’s Color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6A1D45-D385-4FF4-9617-38F173A37F76}"/>
              </a:ext>
            </a:extLst>
          </p:cNvPr>
          <p:cNvGraphicFramePr/>
          <p:nvPr/>
        </p:nvGraphicFramePr>
        <p:xfrm>
          <a:off xmlns:a="http://schemas.openxmlformats.org/drawingml/2006/main" x="609600" y="2076450"/>
          <a:ext xmlns:a="http://schemas.openxmlformats.org/drawingml/2006/main" cx="10972800" cy="29908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191000"/>
                <a:gridCol w="4400550"/>
              </a:tblGrid>
              <a:tr h="747713">
                <a:tc>
                  <a:txBody>
                    <a:bodyPr lIns="133350" tIns="95250" rIns="114300" bIns="762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처리 방식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색에 주는 영향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구매 시 확인 사항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</a:tr>
              <a:tr h="747713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HPHT 열처리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브라운 감소 또는 일부 팬시 컬러 형성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처리 여부와 색 기원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47713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조사·열처리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그린·블루·옐로·핑크 등 발색 변화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공정에 따른 안정성·수선 주의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  <a:tr h="747713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표면 코팅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표면층으로 외관 색 변경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마모·세척·재연마 시 영향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60E211-F5E4-4B66-B634-C2E8112CD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53050"/>
            <a:ext cx="10972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B85D8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B85D80"/>
                </a:solidFill>
                <a:latin typeface="Noto Sans KR"/>
                <a:ea typeface="Noto Sans KR"/>
                <a:cs typeface="Noto Sans KR"/>
              </a:defRPr>
            </a:pPr>
            <a:r>
              <a:rPr sz="2100" b="1">
                <a:solidFill>
                  <a:srgbClr val="B85D80"/>
                </a:solidFill>
                <a:latin typeface="Noto Sans KR"/>
                <a:ea typeface="Noto Sans KR"/>
                <a:cs typeface="Noto Sans KR"/>
              </a:rPr>
              <a:t>판매 설명에는 돌의 기원과 처리 사실이 함께 드러나야 합니다.</a:t>
            </a:r>
          </a:p>
        </p:txBody>
      </p:sp>
    </p:spTree>
    <p:extLst>
      <p:ext uri="{BB962C8B-B14F-4D97-AF65-F5344CB8AC3E}">
        <p14:creationId xmlns:p14="http://schemas.microsoft.com/office/powerpoint/2010/main" val="7095546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2EDE4F-EF71-47AF-98DF-E6A260249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컬러가 화이트보다 비싼 이유와 예외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4F44A1-9D60-4856-8C82-5206C2089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컬러라는 이유만으로 항상 더 비싸지는 않습니다.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379EBD-F5F9-4703-A20B-D27BABE10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876933-086A-49EC-97C2-5F17C2C58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F9CA21-111E-442A-9E3B-94B2D7D73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Fancy Color Diamond Description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C5D3AE-3451-4574-9FB2-2C785099C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천연의 희귀한 선명색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96518F-FEA9-4453-89A2-A9D8A51F3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같은 수준의 중량·품질이라면 희귀한 핑크·블루 등의 제한된 공급이 가격을 높일 수 있습니다.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CD654E-59A1-4399-A0D6-76198469D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옐로·브라운의 예외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FD7A13-070A-488F-B7D2-B17557728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99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상대적으로 흔한 색이나 낮은 선명도는 고품질 무색보다 저렴할 수 있습니다.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3D3CD2-333E-4538-ACEF-EC01002F9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랩그로운의 가격 구조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F2081C-8639-491A-A569-831285FB0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추가 처리·선별·균일한 페어 확보 비용이 붙을 수 있지만, 무색 대비 프리미엄은 제품별로 다릅니다.</a:t>
            </a:r>
          </a:p>
        </p:txBody>
      </p:sp>
    </p:spTree>
    <p:extLst>
      <p:ext uri="{BB962C8B-B14F-4D97-AF65-F5344CB8AC3E}">
        <p14:creationId xmlns:p14="http://schemas.microsoft.com/office/powerpoint/2010/main" val="359150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C669F5-B594-4DB6-92F4-82717F914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고가 컬러를 결정하는 조건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424F21-3936-4030-B5C0-AC36A3AD1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색의 매력이 중요하며, 중량과 내구성도 함께 평가합니다.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6B81D4-29EE-48B4-A2C9-614EBE4E6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00AE4D-CE51-41BB-8F16-2B2A7E766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3F826E-FFAC-473F-959F-9721ABD9F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Fancy Color Diamond Quality Factors · GIA, Fancy Color Diamond Description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BAE550-264D-4FEB-8D57-554A637C7239}"/>
              </a:ext>
            </a:extLst>
          </p:cNvPr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109728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48000"/>
                <a:gridCol w="7924800"/>
              </a:tblGrid>
              <a:tr h="619125">
                <a:tc>
                  <a:txBody>
                    <a:bodyPr lIns="133350" tIns="95250" rIns="114300" bIns="762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평가 항목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가격과 연결되는 조건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</a:tr>
              <a:tr h="619125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기원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천연 여부, 천연색 여부, 처리 사실의 명확한 확인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색상과 보조색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희귀한 주색과 매력적인 보조색의 조합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  <a:tr h="619125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채도·명도·분포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선명한 색과 보기 좋은 밝기, 고른 정면 색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중량과 컷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큰 희귀색, 색과 밝기를 살리는 컷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  <a:tr h="619125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투명도·내구성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외관과 수선·착용에 영향을 주는 내포물·균열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950955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0AD2CA-AC6D-44C7-85A3-93A22F310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팬시 컬러 등급은 단순한 가격 순위가 아닙니다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A60AF6-73C7-439F-A124-432DDB774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채도와 명도, 색상 범주를 함께 읽습니다.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16F6E4-5037-4765-9493-EA4A5FD28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ECB5E2-D4ED-4E43-9BBF-9377A70CD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AC63F0-BA2C-43F7-83C8-4CAC43BF4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Colored Diamond Color Reference Charts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531460-7D70-4385-9503-691EC8204E92}"/>
              </a:ext>
            </a:extLst>
          </p:cNvPr>
          <p:cNvGraphicFramePr/>
          <p:nvPr/>
        </p:nvGraphicFramePr>
        <p:xfrm>
          <a:off xmlns:a="http://schemas.openxmlformats.org/drawingml/2006/main" x="609600" y="2009775"/>
          <a:ext xmlns:a="http://schemas.openxmlformats.org/drawingml/2006/main" cx="10972800" cy="33718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334000"/>
                <a:gridCol w="5638800"/>
              </a:tblGrid>
              <a:tr h="674370">
                <a:tc>
                  <a:txBody>
                    <a:bodyPr lIns="133350" tIns="95250" rIns="114300" bIns="762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등급 표현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읽는 방법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</a:tr>
              <a:tr h="674370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Faint / Very Light / Light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매우 약한 색에서 옅은 색까지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74370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Fancy Light / Fancy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팬시 컬러 범위의 색 강도 표현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  <a:tr h="674370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Fancy Intense / Fancy Vivid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높은 채도의 강하고 선명한 색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74370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Fancy Deep / Fancy Dark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깊거나 어두운 명도를 함께 반영하는 표현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9105F5-E6CD-42E7-9C40-B1C9D452D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34025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B85D8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B85D80"/>
                </a:solidFill>
                <a:latin typeface="Noto Sans KR"/>
                <a:ea typeface="Noto Sans KR"/>
                <a:cs typeface="Noto Sans KR"/>
              </a:defRPr>
            </a:pPr>
            <a:r>
              <a:rPr sz="1950" b="1">
                <a:solidFill>
                  <a:srgbClr val="B85D80"/>
                </a:solidFill>
                <a:latin typeface="Noto Sans KR"/>
                <a:ea typeface="Noto Sans KR"/>
                <a:cs typeface="Noto Sans KR"/>
              </a:rPr>
              <a:t>Deep나 Dark가 Vivid보다 무조건 비싸다는 뜻은 아닙니다.</a:t>
            </a:r>
          </a:p>
        </p:txBody>
      </p:sp>
    </p:spTree>
    <p:extLst>
      <p:ext uri="{BB962C8B-B14F-4D97-AF65-F5344CB8AC3E}">
        <p14:creationId xmlns:p14="http://schemas.microsoft.com/office/powerpoint/2010/main" val="208970124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4C00B5-32E0-475F-BE4A-32EC14125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감정서의 색상명과 보조색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04041A-BE86-41C0-9587-0BB9E5354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마지막에 오는 색상명이 주색을 나타냅니다.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F7B08E-0625-4F86-B28F-C3E293AD0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D4B6E5-F6CF-45CB-8787-8D5CD2AB1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EC8238-ABF9-4B6D-BC7C-6B95E4904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Colored Diamond Color Reference Charts · GIA, Fancy Color Diamond Quality Factors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40F57E-FF9E-47B1-9390-93E8965CE86C}"/>
              </a:ext>
            </a:extLst>
          </p:cNvPr>
          <p:cNvGraphicFramePr/>
          <p:nvPr/>
        </p:nvGraphicFramePr>
        <p:xfrm>
          <a:off xmlns:a="http://schemas.openxmlformats.org/drawingml/2006/main" x="609600" y="2238375"/>
          <a:ext xmlns:a="http://schemas.openxmlformats.org/drawingml/2006/main" cx="1097280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191000"/>
                <a:gridCol w="3619500"/>
                <a:gridCol w="3162300"/>
              </a:tblGrid>
              <a:tr h="690563">
                <a:tc>
                  <a:txBody>
                    <a:bodyPr lIns="133350" tIns="95250" rIns="114300" bIns="762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색상명 예시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의미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비교할 때 볼 점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</a:tr>
              <a:tr h="690563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Fancy Vivid Yellow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선명한 옐로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채도와 밝기의 균형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0563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Fancy Intense Purplish Pink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퍼플 기가 있는 핑크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주색은 핑크, 보조색은 퍼플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  <a:tr h="690563"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Fancy Brownish Pink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브라운 기가 있는 핑크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80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보조색이 외관에 미치는 영향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1C205F-7C87-497B-9F68-FCA3ACC53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4352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위 표기는 읽는 법을 설명하는 예시입니다. 가격 순위나 실물 감정 결과가 아닙니다.</a:t>
            </a:r>
          </a:p>
        </p:txBody>
      </p:sp>
    </p:spTree>
    <p:extLst>
      <p:ext uri="{BB962C8B-B14F-4D97-AF65-F5344CB8AC3E}">
        <p14:creationId xmlns:p14="http://schemas.microsoft.com/office/powerpoint/2010/main" val="144329113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18EED8-BF49-451D-AC4D-C32275F20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컷과 조명이 컬러의 인상을 바꿉니다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A0708D-C2B9-446D-AF52-B9DC17787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정면 외관을 일정한 조건에서 비교해야 합니다.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9E4D60-0F64-4543-A51C-E8744D075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588094-57A4-4EF2-8E8E-506F4014E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0DE7EB-BD9E-482B-8498-6BB65EB86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Fancy Color Diamond Quality Factors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FBE3F2-7423-44FF-9A90-CD1BFDC17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색을 살리는 컷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E0E318-8AD2-4ACA-9032-3E1CF0550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빛의 경로와 비율을 조절해 정면에서 보이는 색을 강화할 수 있습니다.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A28A1C-DDC7-4C44-9D6E-853F698A5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밝기와 색의 균형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3CB812-9C6F-4A7A-98A4-8E424C2A6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99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색이 진해 보여도 지나치게 어둡거나 창처럼 비는 부분이 있는지 확인합니다.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60E9B2-AE36-4E78-BAB3-A320D03BD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비교 환경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DF2ABD-545F-45B7-870B-C4E06131C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중성 배경·동일 조명에서 나석을 비교하고, 세팅 후 금속색의 영향도 확인합니다.</a:t>
            </a:r>
          </a:p>
        </p:txBody>
      </p:sp>
    </p:spTree>
    <p:extLst>
      <p:ext uri="{BB962C8B-B14F-4D97-AF65-F5344CB8AC3E}">
        <p14:creationId xmlns:p14="http://schemas.microsoft.com/office/powerpoint/2010/main" val="105037520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776A62-7404-442A-B7EB-522487C3F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육안과 일반 테스터만으로 기원을 확정하기 어렵습니다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9B0B4A-B62B-46BC-BA05-DE09214B9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선별 검사는 의심 스톤을 찾고, 전문 감별은 기원을 판정합니다.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C49560-1A1C-4F61-AE89-198533C3D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6CED14-6A03-4DA8-94D5-994E61D0B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B7D23B-F61D-4DFF-A42F-B1380BCEB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Lab-Grown Diamond Jewelry · GIA, Laboratory-Grown Diamonds: An Update (2024)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12D5D4-3A58-46B1-8808-D1B1C7D7F4CF}"/>
              </a:ext>
            </a:extLst>
          </p:cNvPr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10972800" cy="3571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14625"/>
                <a:gridCol w="4333875"/>
                <a:gridCol w="3924300"/>
              </a:tblGrid>
              <a:tr h="714375">
                <a:tc>
                  <a:txBody>
                    <a:bodyPr lIns="133350" tIns="9525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방법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확인 가능한 범위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한계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</a:tr>
              <a:tr h="714375"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육안·루페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내포물·색 분포·각인 확인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기원 확정에는 부족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일반 열전도 테스터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다이아몬드 성질의 일부 확인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천연과 랩그로운 구분 보장 불가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  <a:tr h="714375"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UV 형광·전용 선별기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반응 관찰 또는 재검 대상 선별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장비·색상별 적용 범위 확인 필요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전문 감정기관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분광·발광·성장 구조 종합 분석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650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일부 그린은 색 기원 미확정 가능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69046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B58967-4040-4CD3-9CDA-5AD7BB62A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감정서에서 확인할 핵심 항목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20FFAD-F9EF-4619-B2B8-30FE3F432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보고서 종류와 발행 시점에 따라 항목·표현은 달라질 수 있습니다.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13A2BA-2BF7-4EB8-B558-EC845C52E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5992FA-050E-4284-A803-5938D2101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17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3CA0ED-DA2A-4C96-8DC7-8D0F2D9E8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Laboratory-Grown Diamond Services · GIA, The Magic of Colored Diamonds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8BD666-4A46-4130-9457-7F8EDD53E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돌의 기원과 색의 기원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8EECDA-8E60-49D2-8E60-2FAF0953A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Natural Diamond / Laboratory-Grown 여부와 Natural Color / Treated Color 관련 표기를 확인합니다.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B2E5A8-C809-415E-B66B-B394CFCE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색상명과 품질 정보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A3E18A-7417-47EA-9409-17CBA16CC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99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색상 등급·주색·보조색, 중량·치수·투명도와 코멘트를 읽습니다.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F778B9-781B-4BC9-9515-8C567DEF0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9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실물과 보고서 일치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A13EA2-1C94-43F2-A6F1-B14395235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공식 조회, 각인, 치수·중량·특징을 대조합니다. 번호 조회만으로 실물 일치를 보증하지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211798812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75D8C1-D806-41C9-98E5-0655962A1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세계시장 분석: 무엇을 알 수 있을까요?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64B41A-7119-489F-9AFF-1CA5C2D2A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국가별 컬러 판매 순위와 다이아몬드 전체 수입통계를 구분합니다.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E513C1-61EA-4765-BD37-3B3892E97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FA13F2-8BF1-4DD7-8CFB-C91D99F71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AD2D26-5D6A-4436-8D9F-1C86BA3D1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World Bank WITS / UN Comtrade, 2024, HS 1988/92 710239 · FCRF, FCDI Q2 2026, 2026-08-01 발표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5BD671-3D52-436E-819B-33B0692072CF}"/>
              </a:ext>
            </a:extLst>
          </p:cNvPr>
          <p:cNvGraphicFramePr/>
          <p:nvPr/>
        </p:nvGraphicFramePr>
        <p:xfrm>
          <a:off xmlns:a="http://schemas.openxmlformats.org/drawingml/2006/main" x="609600" y="2105025"/>
          <a:ext xmlns:a="http://schemas.openxmlformats.org/drawingml/2006/main" cx="10972800" cy="28765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52750"/>
                <a:gridCol w="4000500"/>
                <a:gridCol w="4019550"/>
              </a:tblGrid>
              <a:tr h="719138">
                <a:tc>
                  <a:txBody>
                    <a:bodyPr lIns="133350" tIns="95250" rIns="114300" bIns="7620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자료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확인할 수 있는 것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확인할 수 없는 것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</a:tr>
              <a:tr h="719138"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무역통계 HS 710239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국가·지역별 비공업용 가공 나석 수입금액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핑크·블루·옐로 판매량, 소비자 선호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9138"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FCRF 컬러 가격지수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천연 옐로·핑크·블루 가격 움직임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국가별 색상 점유율, 랩그로운 가격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  <a:tr h="719138"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국가별 컬러 판매 원자료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이번 공개자료 조사에서 확보하지 못함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색상별 세계 판매량·유행 지도 확정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2ABC1D-F2B8-4E86-896E-0C9186A6D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0542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B85D8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B85D80"/>
                </a:solidFill>
                <a:latin typeface="Noto Sans KR"/>
                <a:ea typeface="Noto Sans KR"/>
                <a:cs typeface="Noto Sans KR"/>
              </a:defRPr>
            </a:pPr>
            <a:r>
              <a:rPr sz="1875" b="1">
                <a:solidFill>
                  <a:srgbClr val="B85D80"/>
                </a:solidFill>
                <a:latin typeface="Noto Sans KR"/>
                <a:ea typeface="Noto Sans KR"/>
                <a:cs typeface="Noto Sans KR"/>
              </a:rPr>
              <a:t>다음 세계지도는 컬러 전용 수요가 아닌 전체 다이아몬드 교역 규모를 보여줍니다.</a:t>
            </a:r>
          </a:p>
        </p:txBody>
      </p:sp>
    </p:spTree>
    <p:extLst>
      <p:ext uri="{BB962C8B-B14F-4D97-AF65-F5344CB8AC3E}">
        <p14:creationId xmlns:p14="http://schemas.microsoft.com/office/powerpoint/2010/main" val="151409054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19BFD62-A077-4D81-B269-E1D340B32ABC}"/>
              </a:ext>
            </a:extLst>
          </p:cNvPr>
          <p:cNvCxnSpPr>
            <a:stCxn xmlns:a="http://schemas.openxmlformats.org/drawingml/2006/main" id="25" idx="6"/>
            <a:endCxn xmlns:a="http://schemas.openxmlformats.org/drawingml/2006/main" id="26" idx="1"/>
          </p:cNvCxnSpPr>
          <p:nvPr/>
        </p:nvCxnSpPr>
        <p:spPr>
          <a:xfrm xmlns:a="http://schemas.openxmlformats.org/drawingml/2006/main">
            <a:off x="9572381" y="3264694"/>
            <a:ext cx="628894" cy="116681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8D9496"/>
            </a:solidFill>
            <a:prstDash val="solid"/>
          </a:ln>
        </p:spPr>
      </p:cxnSp>
      <p:cxnSp>
        <p:nvCxn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F64A88-0DD6-437E-BDFC-ECFA5EFCD0F3}"/>
              </a:ext>
            </a:extLst>
          </p:cNvPr>
          <p:cNvCxnSpPr>
            <a:stCxn xmlns:a="http://schemas.openxmlformats.org/drawingml/2006/main" id="22" idx="4"/>
            <a:endCxn xmlns:a="http://schemas.openxmlformats.org/drawingml/2006/main" id="23" idx="0"/>
          </p:cNvCxnSpPr>
          <p:nvPr/>
        </p:nvCxnSpPr>
        <p:spPr>
          <a:xfrm xmlns:a="http://schemas.openxmlformats.org/drawingml/2006/main" flipH="1">
            <a:off x="6257925" y="3072204"/>
            <a:ext cx="59373" cy="90096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8D9496"/>
            </a:solidFill>
            <a:prstDash val="solid"/>
          </a:ln>
        </p:spPr>
      </p:cxnSp>
      <p:cxnSp>
        <p:nvCxn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38677F-1C9D-4734-ABDA-95A8A31618F6}"/>
              </a:ext>
            </a:extLst>
          </p:cNvPr>
          <p:cNvCxnSpPr>
            <a:stCxn xmlns:a="http://schemas.openxmlformats.org/drawingml/2006/main" id="19" idx="1"/>
            <a:endCxn xmlns:a="http://schemas.openxmlformats.org/drawingml/2006/main" id="20" idx="2"/>
          </p:cNvCxnSpPr>
          <p:nvPr/>
        </p:nvCxnSpPr>
        <p:spPr>
          <a:xfrm xmlns:a="http://schemas.openxmlformats.org/drawingml/2006/main" flipH="1" flipV="1">
            <a:off x="5905500" y="2647950"/>
            <a:ext cx="231869" cy="137254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8D9496"/>
            </a:solidFill>
            <a:prstDash val="solid"/>
          </a:ln>
        </p:spPr>
      </p:cxnSp>
      <p:cxnSp>
        <p:nvCxn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4F4A2B-E040-4828-99C2-F12F10A78A98}"/>
              </a:ext>
            </a:extLst>
          </p:cNvPr>
          <p:cNvCxnSpPr>
            <a:stCxn xmlns:a="http://schemas.openxmlformats.org/drawingml/2006/main" id="16" idx="6"/>
            <a:endCxn xmlns:a="http://schemas.openxmlformats.org/drawingml/2006/main" id="17" idx="2"/>
          </p:cNvCxnSpPr>
          <p:nvPr/>
        </p:nvCxnSpPr>
        <p:spPr>
          <a:xfrm xmlns:a="http://schemas.openxmlformats.org/drawingml/2006/main">
            <a:off x="9046483" y="3291682"/>
            <a:ext cx="268967" cy="3968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8D9496"/>
            </a:solidFill>
            <a:prstDash val="solid"/>
          </a:ln>
        </p:spPr>
      </p:cxnSp>
      <p:cxnSp>
        <p:nvCxn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0436C9-F4A3-4CDC-B17A-CAB52EADCA5F}"/>
              </a:ext>
            </a:extLst>
          </p:cNvPr>
          <p:cNvCxnSpPr>
            <a:stCxn xmlns:a="http://schemas.openxmlformats.org/drawingml/2006/main" id="13" idx="4"/>
            <a:endCxn xmlns:a="http://schemas.openxmlformats.org/drawingml/2006/main" id="14" idx="0"/>
          </p:cNvCxnSpPr>
          <p:nvPr/>
        </p:nvCxnSpPr>
        <p:spPr>
          <a:xfrm xmlns:a="http://schemas.openxmlformats.org/drawingml/2006/main">
            <a:off x="8228012" y="3798061"/>
            <a:ext cx="96838" cy="697739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8D9496"/>
            </a:solidFill>
            <a:prstDash val="solid"/>
          </a:ln>
        </p:spPr>
      </p:cxn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7E1426-BDCF-48CE-80B8-2E681A323E03}"/>
              </a:ext>
            </a:extLst>
          </p:cNvPr>
          <p:cNvCxnSpPr>
            <a:stCxn xmlns:a="http://schemas.openxmlformats.org/drawingml/2006/main" id="10" idx="4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9177163" y="3883244"/>
            <a:ext cx="224012" cy="479206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8D9496"/>
            </a:solidFill>
            <a:prstDash val="solid"/>
          </a:ln>
        </p:spPr>
      </p:cxnSp>
      <p:cxnSp>
        <p:nvCxn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7CF917-BA12-4DAD-85B4-1248872FC164}"/>
              </a:ext>
            </a:extLst>
          </p:cNvPr>
          <p:cNvCxnSpPr>
            <a:stCxn xmlns:a="http://schemas.openxmlformats.org/drawingml/2006/main" id="7" idx="2"/>
            <a:endCxn xmlns:a="http://schemas.openxmlformats.org/drawingml/2006/main" id="8" idx="2"/>
          </p:cNvCxnSpPr>
          <p:nvPr/>
        </p:nvCxnSpPr>
        <p:spPr>
          <a:xfrm xmlns:a="http://schemas.openxmlformats.org/drawingml/2006/main" flipH="1">
            <a:off x="3048000" y="3183731"/>
            <a:ext cx="80963" cy="64294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8D9496"/>
            </a:solidFill>
            <a:prstDash val="solid"/>
          </a:ln>
        </p:spPr>
      </p:cxn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4FF28D4-6838-4988-9E3B-6995C8F4C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세계지도: 주요 다이아몬드 수입시장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C7611E-A802-4B7A-817D-C4587BC85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2024년 HS 1988/92 710239, 총수입금액. 원의 면적은 금액에 비례합니다.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16A0E9-3FA0-4B7E-B0E9-1A54CBAD5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EB92DA-5C63-49A4-8A97-EEA285F36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19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F678BC-3172-4422-9A14-43B01015C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World Bank WITS / UN Comtrade, 2024, HS 1988/92 710239 · Natural Earth, 1:110m Admin 0, public domain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930687-BF0A-416F-B7E2-D7BB883C58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c3ce655c074e48"/>
          <a:stretch xmlns:a="http://schemas.openxmlformats.org/drawingml/2006/main"/>
        </p:blipFill>
        <p:spPr>
          <a:xfrm xmlns:a="http://schemas.openxmlformats.org/drawingml/2006/main">
            <a:off x="1238250" y="1943759"/>
            <a:ext cx="9715500" cy="3856306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A96384-634C-4B99-8657-0C26D2777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8963" y="2888456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17994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CBDF89-35D0-4A7E-9579-D1E16E358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619375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미국</a:t>
            </a:r>
          </a:p>
          <a:p xmlns:a="http://schemas.openxmlformats.org/drawingml/2006/main">
            <a: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15.157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C2D6F4-B65C-4384-8B12-DC47B37B1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8342" y="3385602"/>
            <a:ext cx="497642" cy="49764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17994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F3618B-3404-45F0-A14A-69D7649A5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048125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홍콩</a:t>
            </a:r>
          </a:p>
          <a:p xmlns:a="http://schemas.openxmlformats.org/drawingml/2006/main">
            <a: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10.763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4D6A2E-587B-4B3C-8209-B99C60F2B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5482" y="3433001"/>
            <a:ext cx="365060" cy="3650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17994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CA26FD-85C6-4954-A81D-F3F90ECAF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4495800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인도</a:t>
            </a:r>
          </a:p>
          <a:p xmlns:a="http://schemas.openxmlformats.org/drawingml/2006/main">
            <a: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5.792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DEBB96-34F2-4864-901C-456226743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8916" y="3147898"/>
            <a:ext cx="287567" cy="28756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17994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BEACF4-B2B5-4EDD-8F56-E46734181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667000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중국</a:t>
            </a:r>
          </a:p>
          <a:p xmlns:a="http://schemas.openxmlformats.org/drawingml/2006/main">
            <a: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3.594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BB5C92-3A32-4520-8040-80A837DC7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1966" y="2749801"/>
            <a:ext cx="241750" cy="24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17994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BF9394-0656-4B52-B1FA-AA2F677A0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019300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벨기에</a:t>
            </a:r>
          </a:p>
          <a:p xmlns:a="http://schemas.openxmlformats.org/drawingml/2006/main">
            <a: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2.540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15CE8C-C141-4A8F-BBB2-754DA9F9F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8322" y="2874253"/>
            <a:ext cx="197951" cy="19795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17994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D99B1C-27CC-4D93-9DF1-475563597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1175" y="3162300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스위스</a:t>
            </a:r>
          </a:p>
          <a:p xmlns:a="http://schemas.openxmlformats.org/drawingml/2006/main">
            <a: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1.703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3E95A6-C85C-4EDF-9119-E521ABC16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8418" y="3242712"/>
            <a:ext cx="43963" cy="43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17994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69EFBE7-EC95-457E-A204-699517ACF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3067050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한국</a:t>
            </a:r>
          </a:p>
          <a:p xmlns:a="http://schemas.openxmlformats.org/drawingml/2006/main">
            <a:pPr>
              <a:def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0.084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E5AEE9C-39BA-45B9-8D4D-78F04FC00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00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4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단위: 십억 USD. 대표 시장 7곳을 표시했습니다. 그 외 지역의 미표시는 0을 의미하지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115187347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662317-857C-4466-A890-321A4F89E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수입금액 비교: 미국과 홍콩이 큰 교역시장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4E3177-9773-49A5-AADA-0C8D4F97A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2024년 총수입금액, 단위: 십억 USD. 색상 구분 없이 집계한 무역통계입니다.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A45E50-9D96-4A60-801A-393CE178C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B8ECBE-518F-4663-91D1-F96D9CFEF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20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1E4CFA-D0ED-455E-BE79-402DD0924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World Bank WITS / UN Comtrade, 2024, HS 1988/92 710239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E1056575-4484-464E-BB64-08031DE13F43}"/>
              </a:ext>
            </a:extLst>
          </p:cNvPr>
          <p:cNvGraphicFramePr/>
          <p:nvPr/>
        </p:nvGraphicFramePr>
        <p:xfrm>
          <a:off xmlns:a="http://schemas.openxmlformats.org/drawingml/2006/main" x="609600" y="1943100"/>
          <a:ext xmlns:a="http://schemas.openxmlformats.org/drawingml/2006/main" cx="10668000" cy="3429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e6a6763ada0e4a09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1F3049-2D26-4D36-B4A4-AFC27E249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626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홍콩·벨기에 등은 재수출을 포함하는 교역시장입니다. 수입금액을 소매 판매량으로 읽을 수 없습니다.</a:t>
            </a:r>
          </a:p>
        </p:txBody>
      </p:sp>
    </p:spTree>
    <p:extLst>
      <p:ext uri="{BB962C8B-B14F-4D97-AF65-F5344CB8AC3E}">
        <p14:creationId xmlns:p14="http://schemas.microsoft.com/office/powerpoint/2010/main" val="190015484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C1EB3D-FDD1-4586-A9A3-06D71C3E3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수입금액과 수입중량은 서로 다른 지표입니다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A640AA-A8BB-4FDB-8DB0-DEE58EC5D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2024년 총수입. 아래 중량은 개수가 아닌 캐럿입니다.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9D15FF-8B13-47B7-9B02-5DFB03A9B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B4F47A-53F0-41DC-A35A-4EDFB5061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21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023467-3899-466C-A85A-97DF11EDC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World Bank WITS / UN Comtrade, 2024, HS 1988/92 710239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2F325B-00FD-4E48-B752-580EB6535A20}"/>
              </a:ext>
            </a:extLst>
          </p:cNvPr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10972800" cy="3524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48000"/>
                <a:gridCol w="4095750"/>
                <a:gridCol w="3829050"/>
              </a:tblGrid>
              <a:tr h="503464">
                <a:tc>
                  <a:txBody>
                    <a:bodyPr lIns="133350" tIns="95250" rIns="114300" bIns="7620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국가·지역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수입금액 (백만 USD)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수입중량 (ct)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</a:tr>
              <a:tr h="503464"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미국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15,157.151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7,214,580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3464"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홍콩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10,763.147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10,974,600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  <a:tr h="503464"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인도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5,792.254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5,475,030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3464"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중국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3,594.464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4,884,010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  <a:tr h="503464"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벨기에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2,539.835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2,467,960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3464"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한국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84.285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5,371,130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414928-A458-48B2-913D-9C46B4B31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00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4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품질·제품 구성과 신고 차이가 있으므로 캐럿당 평균만으로 시장의 품질이나 선호색을 판단하지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50022945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1977CE-92E2-4680-9491-F4D0A6588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최신 컬러 동향: 가격지수로 본 2026년 2분기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400077-AE90-4BF1-8ED2-0676567F7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FCRF 천연 팬시 컬러 지수, 전분기 대비 변동률. 판매량·국가별 유행을 뜻하지 않습니다.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2B7484-8A49-4BA7-AD82-F121B0374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D6CEB4-8A2C-4BA3-856A-36E9B47E3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22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0A8F0F-6F3F-4321-9EAA-DBBE48815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FCRF, FCDI Q2 2026, 2026-08-01 발표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DAC6B327-1C82-469D-A93F-47D34D81D694}"/>
              </a:ext>
            </a:extLst>
          </p:cNvPr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7524750" cy="3333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ecb5ae9de424b18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9A5550-D0DD-41D8-92D0-29C483F20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2362200"/>
            <a:ext cx="300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B85D8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B85D80"/>
                </a:solidFill>
                <a:latin typeface="Noto Sans KR"/>
                <a:ea typeface="Noto Sans KR"/>
                <a:cs typeface="Noto Sans KR"/>
              </a:defRPr>
            </a:pPr>
            <a:r>
              <a:rPr sz="2100" b="1">
                <a:solidFill>
                  <a:srgbClr val="B85D80"/>
                </a:solidFill>
                <a:latin typeface="Noto Sans KR"/>
                <a:ea typeface="Noto Sans KR"/>
                <a:cs typeface="Noto Sans KR"/>
              </a:rPr>
              <a:t>핑크는 소폭 상승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F20352-6B25-4C8C-B7BF-ABD4998F3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3143250"/>
            <a:ext cx="30003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875" b="0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전체 시장은 소폭 하락했습니다.</a:t>
            </a:r>
          </a:p>
          <a:p xmlns:a="http://schemas.openxmlformats.org/drawingml/2006/main">
            <a:pPr>
              <a:defRPr sz="1875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875" b="0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컬러·크기·강도별 흐름은</a:t>
            </a:r>
          </a:p>
          <a:p xmlns:a="http://schemas.openxmlformats.org/drawingml/2006/main">
            <a:pPr>
              <a:defRPr sz="1875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875" b="0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서로 다릅니다.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344264-657E-46D2-867F-A859167D4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626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2026-08-01 발표 자료. 조사 시점에 확인한 최신 분기이며 랩그로운에는 적용하지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16917729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2CB860-5FDB-40EF-B7F3-0B11CD06A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컬러별 선택적 강세와 시장의 위치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4573C6-8525-49A3-BABB-C4696CBB0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국가별 선호색 순위는 공개자료만으로 확인하지 못했습니다.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827810-A461-4EAA-A09A-AEABAAB64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D4A65C-8CF3-421A-82BC-8BF52AC81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23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5DCB0B-6B3F-4C69-9B90-94BE3D024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FCRF, FCDI Q2 2026, 2026-08-01 발표 · World Bank WITS / UN Comtrade, 2024, HS 1988/92 710239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F5DC52-2710-4BA9-84C1-6E432C007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핑크의 선택적 강세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80ED48-02DA-4AB1-809E-183963669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2026년 2분기 Fancy Vivid Pink는 +0.5%, 전체 핑크는 +0.1%였습니다.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F267C6-5B89-4084-8E86-746FE1E9D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가격지수의 조사 거점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5B1DE9-863E-4CB5-97D7-A7F66F71B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99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FCRF는 홍콩·뉴욕·제네바·텔아비브의 주요 교역시장 가격을 추적합니다.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B781BC-3E81-49DF-927A-F92E7E60E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한국 고객에게 줄 수 있는 정보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8CCB88-29F4-4BD1-BFB4-08A287E8F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원하는 색의 실물을 비교하고 기원·처리·등급을 확인하는 것이 구매 판단에 더 직접적입니다.</a:t>
            </a:r>
          </a:p>
        </p:txBody>
      </p:sp>
    </p:spTree>
    <p:extLst>
      <p:ext uri="{BB962C8B-B14F-4D97-AF65-F5344CB8AC3E}">
        <p14:creationId xmlns:p14="http://schemas.microsoft.com/office/powerpoint/2010/main" val="144461069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F8D9FE-424A-4710-8F24-8F876E462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구매 전 확인 체크리스트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5560EB-31C6-4693-8ED7-FEFDF02F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천연과 랩그로운 모두 비교 조건을 맞추면 선택이 쉬워집니다.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3413C2-E5D9-4E41-8779-5DA137BBB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57BE5F-BB14-4DF7-A184-8297AC625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24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0BCF6D-A141-4050-BA0E-755ACE153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Fancy Color Diamond Quality Factors · GIA, Changing a Diamond’s Color · GIA, Laboratory-Grown Diamond Services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D7287B-8501-4C29-A8F2-538665C03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기원·처리·보고서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E72A94-6723-4768-84BD-CB191F300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돌과 색의 기원, 처리 여부, 공식 보고서 조회와 실물 일치를 확인합니다.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8789C2-00FF-4888-97D5-11A58902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정면 외관과 착용 조건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70BD2A-7323-4812-AAB4-7A623972C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99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동일 조명에서 색·밝기·분포를 보고, 원하는 금속색과 함께 비교합니다.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DC02ED-CC9D-4360-863F-34FBC0EE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202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가격 비교의 기준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E96D77-A1EC-40DB-A57F-6FBFA60F5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동일 기원·색상명·중량·치수·외관 조건으로 비교하고 수선 시 주의사항을 확인합니다.</a:t>
            </a:r>
          </a:p>
        </p:txBody>
      </p:sp>
    </p:spTree>
    <p:extLst>
      <p:ext uri="{BB962C8B-B14F-4D97-AF65-F5344CB8AC3E}">
        <p14:creationId xmlns:p14="http://schemas.microsoft.com/office/powerpoint/2010/main" val="54176869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1E5161-8082-488D-8785-2E05CF285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자주 생기는 오해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500A94-7E74-409F-A980-A7E9B193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컬러의 이름보다 생성 이력과 실물 품질을 확인합니다.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15DFA0-D50D-4C91-868C-1A5478178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99A973-D950-4C1C-86BD-BB6043819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7EEC20-E9E4-44FE-A5B7-C2570AD1C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GIA, Fancy Color Diamond Description · GIA, Changing a Diamond’s Color · GIA, Lab-Grown Diamond Jewelry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7BD0BB-1D55-4149-8050-451FD4F10E3B}"/>
              </a:ext>
            </a:extLst>
          </p:cNvPr>
          <p:cNvGraphicFramePr/>
          <p:nvPr/>
        </p:nvGraphicFramePr>
        <p:xfrm>
          <a:off xmlns:a="http://schemas.openxmlformats.org/drawingml/2006/main" x="609600" y="2152650"/>
          <a:ext xmlns:a="http://schemas.openxmlformats.org/drawingml/2006/main" cx="10972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857750"/>
                <a:gridCol w="6115050"/>
              </a:tblGrid>
              <a:tr h="662940">
                <a:tc>
                  <a:txBody>
                    <a:bodyPr lIns="133350" tIns="95250" rIns="114300" bIns="7620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오해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확인할 사실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T w="4763">
                      <a:solidFill>
                        <a:srgbClr val="D8D9D2"/>
                      </a:solidFill>
                      <a:prstDash val="solid"/>
                    </a:lnT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23343E"/>
                    </a:solidFill>
                  </a:tcPr>
                </a:tc>
              </a:tr>
              <a:tr h="662940"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“컬러는 모두 무색보다 비싸다”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희귀색과 품질에 따라 다르며, 옐로·브라운은 예외가 있습니다.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2940"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“천연 돌이면 색도 천연이다”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천연 돌도 컬러 처리를 할 수 있습니다.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  <a:tr h="662940"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“테스터가 통과하면 천연이다”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일반 테스터만으로 천연·랩그로운을 확정하기 어렵습니다.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2940"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“진할수록 무조건 좋은 컬러다”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8D9D2"/>
                      </a:solidFill>
                      <a:prstDash val="solid"/>
                    </a:lnL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  <a:tc>
                  <a:txBody>
                    <a:bodyPr lIns="133350" tIns="95250" rIns="114300" bIns="76200"/>
                    <a:lstStyle/>
                    <a:p>
                      <a:r>
                        <a:rPr sz="1725" b="0">
                          <a:solidFill>
                            <a:srgbClr val="202A30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채도뿐 아니라 명도·보조색·색 분포·내구성을 봅니다.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8D9D2"/>
                      </a:solidFill>
                      <a:prstDash val="solid"/>
                    </a:lnR>
                    <a:lnB w="4763">
                      <a:solidFill>
                        <a:srgbClr val="D8D9D2"/>
                      </a:solidFill>
                      <a:prstDash val="solid"/>
                    </a:lnB>
                    <a:solidFill>
                      <a:srgbClr val="F7F5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52711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8D8000-D642-4452-9C35-581D81716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참고자료: 생성 원리·감별·품질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146745-C9BD-489C-B0EE-58794CAA2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제목과 링크는 발표자 노트에도 수록했습니다. 자료 확인일: 2026-10-13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F3C668-6605-453B-B244-520D653F2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FECF8C-7AE2-489A-8911-BFB1F4CE5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33B0D6-2EA4-45A5-97BF-3D0A80516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21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01  </a:t>
            </a: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  <a:hlinkClick xmlns:r="http://schemas.openxmlformats.org/officeDocument/2006/relationships" r:id="R48e05c4f0d9d4503"/>
              </a:rPr>
              <a:t>GIA, The Magic of Colored Diamonds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E82E17-A17A-4271-AD62-C72B919D0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02  </a:t>
            </a: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  <a:hlinkClick xmlns:r="http://schemas.openxmlformats.org/officeDocument/2006/relationships" r:id="R4a84716a508f48cb"/>
              </a:rPr>
              <a:t>GIA, Why are Pink Diamonds Pink?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30A397-59F8-4618-96FE-67218D564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051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03  </a:t>
            </a: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  <a:hlinkClick xmlns:r="http://schemas.openxmlformats.org/officeDocument/2006/relationships" r:id="R381ffef95b564ac3"/>
              </a:rPr>
              <a:t>GIA, Fancy Color Diamond Quality Factors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8EA6D2-7EF0-4049-8768-D95388DDA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04  </a:t>
            </a: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  <a:hlinkClick xmlns:r="http://schemas.openxmlformats.org/officeDocument/2006/relationships" r:id="Ra404dd48f97e48a8"/>
              </a:rPr>
              <a:t>GIA, Fancy Color Diamond Description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B8E65F-0650-446E-836D-BFC69BDC2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480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05  </a:t>
            </a: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  <a:hlinkClick xmlns:r="http://schemas.openxmlformats.org/officeDocument/2006/relationships" r:id="R886d3423161b4b2f"/>
              </a:rPr>
              <a:t>GIA, Colored Diamond Color Reference Charts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5E5371-A004-4A85-961D-8DC92E4DA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952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06  </a:t>
            </a: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  <a:hlinkClick xmlns:r="http://schemas.openxmlformats.org/officeDocument/2006/relationships" r:id="R7232e3b7381d4c9b"/>
              </a:rPr>
              <a:t>GIA, Lab-Grown Diamond Jewelry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9AFFB7-F413-45F2-94D2-8D81BE67A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07  </a:t>
            </a: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  <a:hlinkClick xmlns:r="http://schemas.openxmlformats.org/officeDocument/2006/relationships" r:id="R33a9bc19a3604919"/>
              </a:rPr>
              <a:t>GIA, Strongly Colored Pink CVD Lab-Grown Diamonds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D2972A-33B0-4343-9BEA-D149113F0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6247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08  </a:t>
            </a: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  <a:hlinkClick xmlns:r="http://schemas.openxmlformats.org/officeDocument/2006/relationships" r:id="R24f9de7e55b64726"/>
              </a:rPr>
              <a:t>GIA, Changing a Diamond’s Color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58BCA3-3305-4387-8B84-EE3700656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339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09  </a:t>
            </a: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  <a:hlinkClick xmlns:r="http://schemas.openxmlformats.org/officeDocument/2006/relationships" r:id="R7fed5b7509e74800"/>
              </a:rPr>
              <a:t>GIA, Laboratory-Grown Diamonds: An Update (2024)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E745A8-ED89-42FA-B1A3-3B0709763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0542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10  </a:t>
            </a:r>
            <a:r>
              <a:rPr sz="1500" b="0">
                <a:solidFill>
                  <a:srgbClr val="202A30"/>
                </a:solidFill>
                <a:latin typeface="Noto Sans KR"/>
                <a:ea typeface="Noto Sans KR"/>
                <a:cs typeface="Noto Sans KR"/>
                <a:hlinkClick xmlns:r="http://schemas.openxmlformats.org/officeDocument/2006/relationships" r:id="R0e0d6cf435cf4640"/>
              </a:rPr>
              <a:t>GIA, Laboratory-Grown Diamond Services</a:t>
            </a:r>
          </a:p>
        </p:txBody>
      </p:sp>
    </p:spTree>
    <p:extLst>
      <p:ext uri="{BB962C8B-B14F-4D97-AF65-F5344CB8AC3E}">
        <p14:creationId xmlns:p14="http://schemas.microsoft.com/office/powerpoint/2010/main" val="103185390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EE2147-4928-4201-94C6-8042342E5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3150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참고자료: 세계시장과 데이터 범위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D3C7A5-D012-4269-BA5C-790E1A5C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7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통계 연도와 지표의 대상을 구분했습니다.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C1D908-FE86-4C72-87BA-83A521F58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HIT DIAMOND  /  히트다이아몬드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D47624-C7B6-4F33-A728-077FFF632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27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1DEE89-DC1D-4C3C-8DFA-38032A27C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97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자료: World Bank WITS / UN Comtrade, 2024, HS 1988/92 710239 · FCRF, FCDI Q2 2026, 2026-08-01 발표 · Natural Earth, 1:110m Admin 0, public domain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528CFA-6E1D-484C-984F-39936AE55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87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World Bank WITS / UN Comtrade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58845A-39DB-4BB4-8D9B-7CDA5A5B3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6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2024년, HS 1988/92 710239, 세계 대상 총수입. 색상·처리별 구분은 없습니다.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DF7F7D-AE11-4BC8-A4A6-721A5A687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87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Fancy Color Research Foundation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FE40E6-61C8-4710-861D-1347B56F8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99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6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Q2 2026 천연 옐로·핑크·블루 가격지수. 판매량이나 랩그로운 가격은 집계하지 않습니다.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D75FBA-6753-41D0-AB3F-0AD910608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defRPr>
            </a:pPr>
            <a:r>
              <a:rPr sz="1875" b="1">
                <a:solidFill>
                  <a:srgbClr val="202A30"/>
                </a:solidFill>
                <a:latin typeface="Noto Sans KR"/>
                <a:ea typeface="Noto Sans KR"/>
                <a:cs typeface="Noto Sans KR"/>
              </a:rPr>
              <a:t>Natural Earth / 이미지 안내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B32FD9-E6A6-482D-9241-C9D1AC099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650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세계지도 바탕은 공개 지리자료입니다. 표지·실험실 이미지는 AI 연출 예시입니다.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67D0FB-3FF8-4174-9F84-F09946FC0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defRPr>
            </a:pPr>
            <a:r>
              <a:rPr sz="1425" b="0">
                <a:solidFill>
                  <a:srgbClr val="687278"/>
                </a:solidFill>
                <a:latin typeface="Noto Sans KR"/>
                <a:ea typeface="Noto Sans KR"/>
                <a:cs typeface="Noto Sans KR"/>
              </a:rPr>
              <a:t>자료는 교육·정보 공유용입니다. 개별 스톤의 감정 결과나 매입·매도 가격을 보증하지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7502341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2026-10-13T08:34:51.0720000Z</dcterms:created>
  <dcterms:modified xsi:type="dcterms:W3CDTF">2026-10-13T08:34:51.0720000Z</dcterms:modified>
</coreProperties>
</file>